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Canva Sans" panose="020B0604020202020204" charset="0"/>
      <p:regular r:id="rId15"/>
    </p:embeddedFont>
    <p:embeddedFont>
      <p:font typeface="Canva Sans Bold" panose="020B0604020202020204" charset="0"/>
      <p:regular r:id="rId16"/>
    </p:embeddedFont>
    <p:embeddedFont>
      <p:font typeface="Canva Sans Bold Italics" panose="020B0604020202020204" charset="0"/>
      <p:regular r:id="rId17"/>
    </p:embeddedFont>
    <p:embeddedFont>
      <p:font typeface="Canva Sans Italics" panose="020B0604020202020204" charset="0"/>
      <p:regular r:id="rId18"/>
    </p:embeddedFont>
    <p:embeddedFont>
      <p:font typeface="Garet" panose="020B0604020202020204" charset="0"/>
      <p:regular r:id="rId19"/>
    </p:embeddedFont>
    <p:embeddedFont>
      <p:font typeface="Garet Bold" panose="020B0604020202020204" charset="0"/>
      <p:regular r:id="rId20"/>
    </p:embeddedFont>
    <p:embeddedFont>
      <p:font typeface="Helios Extende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7.sv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7.sv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.sv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8864739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1531417" y="-2057400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96838" y="514350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659121">
            <a:off x="-5785445" y="-1451987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12144" y="1539699"/>
            <a:ext cx="8558083" cy="6782115"/>
          </a:xfrm>
          <a:custGeom>
            <a:avLst/>
            <a:gdLst/>
            <a:ahLst/>
            <a:cxnLst/>
            <a:rect l="l" t="t" r="r" b="b"/>
            <a:pathLst>
              <a:path w="8558083" h="6782115">
                <a:moveTo>
                  <a:pt x="0" y="0"/>
                </a:moveTo>
                <a:lnTo>
                  <a:pt x="8558082" y="0"/>
                </a:lnTo>
                <a:lnTo>
                  <a:pt x="8558082" y="6782115"/>
                </a:lnTo>
                <a:lnTo>
                  <a:pt x="0" y="67821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8864739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965678" y="-2528077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90821" y="9403156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90821" y="-883844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85777" y="0"/>
            <a:ext cx="2002223" cy="1586723"/>
          </a:xfrm>
          <a:custGeom>
            <a:avLst/>
            <a:gdLst/>
            <a:ahLst/>
            <a:cxnLst/>
            <a:rect l="l" t="t" r="r" b="b"/>
            <a:pathLst>
              <a:path w="2002223" h="1586723">
                <a:moveTo>
                  <a:pt x="0" y="0"/>
                </a:moveTo>
                <a:lnTo>
                  <a:pt x="2002223" y="0"/>
                </a:lnTo>
                <a:lnTo>
                  <a:pt x="2002223" y="1586723"/>
                </a:lnTo>
                <a:lnTo>
                  <a:pt x="0" y="158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90821" y="1610041"/>
            <a:ext cx="10323163" cy="130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6"/>
              </a:lnSpc>
            </a:pPr>
            <a:r>
              <a:rPr lang="en-US" sz="96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Funding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4674073" y="3262082"/>
          <a:ext cx="8939854" cy="5233823"/>
        </p:xfrm>
        <a:graphic>
          <a:graphicData uri="http://schemas.openxmlformats.org/drawingml/2006/table">
            <a:tbl>
              <a:tblPr/>
              <a:tblGrid>
                <a:gridCol w="5772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11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Expenditure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Amounts in INR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94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App Development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1,00,000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94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Website Development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50,000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94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Operations Cost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1,00,000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94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Capital Cost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2,50,000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694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Total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5,00,000</a:t>
                      </a:r>
                      <a:endParaRPr lang="en-US" sz="1100"/>
                    </a:p>
                  </a:txBody>
                  <a:tcPr marL="152400" marR="152400" marT="152400" marB="1524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8864739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965678" y="-2528077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90821" y="9403156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90821" y="-883844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62246" y="1055183"/>
            <a:ext cx="11084753" cy="124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2"/>
              </a:lnSpc>
            </a:pPr>
            <a:r>
              <a:rPr lang="en-US" sz="92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Equity Structure</a:t>
            </a:r>
          </a:p>
        </p:txBody>
      </p:sp>
      <p:sp>
        <p:nvSpPr>
          <p:cNvPr id="7" name="Freeform 7"/>
          <p:cNvSpPr/>
          <p:nvPr/>
        </p:nvSpPr>
        <p:spPr>
          <a:xfrm>
            <a:off x="16285777" y="0"/>
            <a:ext cx="2002223" cy="1586723"/>
          </a:xfrm>
          <a:custGeom>
            <a:avLst/>
            <a:gdLst/>
            <a:ahLst/>
            <a:cxnLst/>
            <a:rect l="l" t="t" r="r" b="b"/>
            <a:pathLst>
              <a:path w="2002223" h="1586723">
                <a:moveTo>
                  <a:pt x="0" y="0"/>
                </a:moveTo>
                <a:lnTo>
                  <a:pt x="2002223" y="0"/>
                </a:lnTo>
                <a:lnTo>
                  <a:pt x="2002223" y="1586723"/>
                </a:lnTo>
                <a:lnTo>
                  <a:pt x="0" y="158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2392" y="1684114"/>
            <a:ext cx="8079925" cy="77246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8864739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965678" y="-2528077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90821" y="9403156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90821" y="-883844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85777" y="0"/>
            <a:ext cx="2002223" cy="1586723"/>
          </a:xfrm>
          <a:custGeom>
            <a:avLst/>
            <a:gdLst/>
            <a:ahLst/>
            <a:cxnLst/>
            <a:rect l="l" t="t" r="r" b="b"/>
            <a:pathLst>
              <a:path w="2002223" h="1586723">
                <a:moveTo>
                  <a:pt x="0" y="0"/>
                </a:moveTo>
                <a:lnTo>
                  <a:pt x="2002223" y="0"/>
                </a:lnTo>
                <a:lnTo>
                  <a:pt x="2002223" y="1586723"/>
                </a:lnTo>
                <a:lnTo>
                  <a:pt x="0" y="158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5251" y="4376163"/>
            <a:ext cx="2371140" cy="2371140"/>
          </a:xfrm>
          <a:custGeom>
            <a:avLst/>
            <a:gdLst/>
            <a:ahLst/>
            <a:cxnLst/>
            <a:rect l="l" t="t" r="r" b="b"/>
            <a:pathLst>
              <a:path w="2371140" h="2371140">
                <a:moveTo>
                  <a:pt x="0" y="0"/>
                </a:moveTo>
                <a:lnTo>
                  <a:pt x="2371140" y="0"/>
                </a:lnTo>
                <a:lnTo>
                  <a:pt x="2371140" y="2371141"/>
                </a:lnTo>
                <a:lnTo>
                  <a:pt x="0" y="23711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354836" y="4376163"/>
            <a:ext cx="3497566" cy="2374784"/>
          </a:xfrm>
          <a:custGeom>
            <a:avLst/>
            <a:gdLst/>
            <a:ahLst/>
            <a:cxnLst/>
            <a:rect l="l" t="t" r="r" b="b"/>
            <a:pathLst>
              <a:path w="3497566" h="2374784">
                <a:moveTo>
                  <a:pt x="0" y="0"/>
                </a:moveTo>
                <a:lnTo>
                  <a:pt x="3497566" y="0"/>
                </a:lnTo>
                <a:lnTo>
                  <a:pt x="3497566" y="2374784"/>
                </a:lnTo>
                <a:lnTo>
                  <a:pt x="0" y="23747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4814" b="-3042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28652" y="4331167"/>
            <a:ext cx="2952768" cy="2464777"/>
          </a:xfrm>
          <a:custGeom>
            <a:avLst/>
            <a:gdLst/>
            <a:ahLst/>
            <a:cxnLst/>
            <a:rect l="l" t="t" r="r" b="b"/>
            <a:pathLst>
              <a:path w="2952768" h="2464777">
                <a:moveTo>
                  <a:pt x="0" y="0"/>
                </a:moveTo>
                <a:lnTo>
                  <a:pt x="2952768" y="0"/>
                </a:lnTo>
                <a:lnTo>
                  <a:pt x="2952768" y="2464777"/>
                </a:lnTo>
                <a:lnTo>
                  <a:pt x="0" y="24647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0651" t="-13593" r="-25642" b="-1194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90821" y="1610041"/>
            <a:ext cx="10323163" cy="130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6"/>
              </a:lnSpc>
            </a:pPr>
            <a:r>
              <a:rPr lang="en-US" sz="96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Exit Option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8205" y="3086735"/>
            <a:ext cx="4458921" cy="717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2767" lvl="1" indent="-466383" algn="ctr">
              <a:lnSpc>
                <a:spcPts val="6048"/>
              </a:lnSpc>
              <a:spcBef>
                <a:spcPct val="0"/>
              </a:spcBef>
              <a:buAutoNum type="arabicPeriod"/>
            </a:pPr>
            <a:r>
              <a:rPr lang="en-US" sz="4320">
                <a:solidFill>
                  <a:srgbClr val="F8F2ED"/>
                </a:solidFill>
                <a:latin typeface="Canva Sans"/>
                <a:ea typeface="Canva Sans"/>
                <a:cs typeface="Canva Sans"/>
                <a:sym typeface="Canva Sans"/>
              </a:rPr>
              <a:t>   Acquisition: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59556" y="7139497"/>
            <a:ext cx="2147491" cy="1362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6" lvl="1" indent="-280668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8F2ED"/>
                </a:solidFill>
                <a:latin typeface="Canva Sans"/>
                <a:ea typeface="Canva Sans"/>
                <a:cs typeface="Canva Sans"/>
                <a:sym typeface="Canva Sans"/>
              </a:rPr>
              <a:t>LimeRoad</a:t>
            </a:r>
          </a:p>
          <a:p>
            <a:pPr marL="561336" lvl="1" indent="-280668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8F2ED"/>
                </a:solidFill>
                <a:latin typeface="Canva Sans"/>
                <a:ea typeface="Canva Sans"/>
                <a:cs typeface="Canva Sans"/>
                <a:sym typeface="Canva Sans"/>
              </a:rPr>
              <a:t>Myntra</a:t>
            </a:r>
          </a:p>
          <a:p>
            <a:pPr marL="561336" lvl="1" indent="-280668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F8F2ED"/>
                </a:solidFill>
                <a:latin typeface="Canva Sans"/>
                <a:ea typeface="Canva Sans"/>
                <a:cs typeface="Canva Sans"/>
                <a:sym typeface="Canva Sans"/>
              </a:rPr>
              <a:t>Meesho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87500" y="6674747"/>
            <a:ext cx="4792266" cy="655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8"/>
              </a:lnSpc>
              <a:spcBef>
                <a:spcPct val="0"/>
              </a:spcBef>
            </a:pPr>
            <a:r>
              <a:rPr lang="en-US" sz="3820">
                <a:solidFill>
                  <a:srgbClr val="F8F2ED"/>
                </a:solidFill>
                <a:latin typeface="Canva Sans"/>
                <a:ea typeface="Canva Sans"/>
                <a:cs typeface="Canva Sans"/>
                <a:sym typeface="Canva Sans"/>
              </a:rPr>
              <a:t>3. IPO Consideration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87500" y="3407599"/>
            <a:ext cx="3887717" cy="717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  <a:spcBef>
                <a:spcPct val="0"/>
              </a:spcBef>
            </a:pPr>
            <a:r>
              <a:rPr lang="en-US" sz="4320">
                <a:solidFill>
                  <a:srgbClr val="F8F2ED"/>
                </a:solidFill>
                <a:latin typeface="Canva Sans"/>
                <a:ea typeface="Canva Sans"/>
                <a:cs typeface="Canva Sans"/>
                <a:sym typeface="Canva Sans"/>
              </a:rPr>
              <a:t>2.   Franchising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8864739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4831568" y="-1900154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59633" y="7656747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659121">
            <a:off x="-5785445" y="-1451987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19065" y="2462296"/>
            <a:ext cx="6240235" cy="4945265"/>
          </a:xfrm>
          <a:custGeom>
            <a:avLst/>
            <a:gdLst/>
            <a:ahLst/>
            <a:cxnLst/>
            <a:rect l="l" t="t" r="r" b="b"/>
            <a:pathLst>
              <a:path w="6240235" h="4945265">
                <a:moveTo>
                  <a:pt x="0" y="0"/>
                </a:moveTo>
                <a:lnTo>
                  <a:pt x="6240235" y="0"/>
                </a:lnTo>
                <a:lnTo>
                  <a:pt x="6240235" y="4945265"/>
                </a:lnTo>
                <a:lnTo>
                  <a:pt x="0" y="49452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62246" y="4740027"/>
            <a:ext cx="10323163" cy="162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19"/>
              </a:lnSpc>
            </a:pPr>
            <a:r>
              <a:rPr lang="en-US" sz="120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8864739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942010" y="-2057400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90821" y="9403156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90821" y="-883844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85777" y="0"/>
            <a:ext cx="2002223" cy="1586723"/>
          </a:xfrm>
          <a:custGeom>
            <a:avLst/>
            <a:gdLst/>
            <a:ahLst/>
            <a:cxnLst/>
            <a:rect l="l" t="t" r="r" b="b"/>
            <a:pathLst>
              <a:path w="2002223" h="1586723">
                <a:moveTo>
                  <a:pt x="0" y="0"/>
                </a:moveTo>
                <a:lnTo>
                  <a:pt x="2002223" y="0"/>
                </a:lnTo>
                <a:lnTo>
                  <a:pt x="2002223" y="1586723"/>
                </a:lnTo>
                <a:lnTo>
                  <a:pt x="0" y="158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57593" y="3483810"/>
            <a:ext cx="2327727" cy="2327727"/>
          </a:xfrm>
          <a:custGeom>
            <a:avLst/>
            <a:gdLst/>
            <a:ahLst/>
            <a:cxnLst/>
            <a:rect l="l" t="t" r="r" b="b"/>
            <a:pathLst>
              <a:path w="2327727" h="2327727">
                <a:moveTo>
                  <a:pt x="0" y="0"/>
                </a:moveTo>
                <a:lnTo>
                  <a:pt x="2327728" y="0"/>
                </a:lnTo>
                <a:lnTo>
                  <a:pt x="2327728" y="2327727"/>
                </a:lnTo>
                <a:lnTo>
                  <a:pt x="0" y="23277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58888" y="3483810"/>
            <a:ext cx="2327727" cy="2327727"/>
          </a:xfrm>
          <a:custGeom>
            <a:avLst/>
            <a:gdLst/>
            <a:ahLst/>
            <a:cxnLst/>
            <a:rect l="l" t="t" r="r" b="b"/>
            <a:pathLst>
              <a:path w="2327727" h="2327727">
                <a:moveTo>
                  <a:pt x="0" y="0"/>
                </a:moveTo>
                <a:lnTo>
                  <a:pt x="2327727" y="0"/>
                </a:lnTo>
                <a:lnTo>
                  <a:pt x="2327727" y="2327727"/>
                </a:lnTo>
                <a:lnTo>
                  <a:pt x="0" y="23277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623185" y="4092892"/>
            <a:ext cx="770572" cy="1234440"/>
            <a:chOff x="0" y="0"/>
            <a:chExt cx="1027430" cy="1645920"/>
          </a:xfrm>
        </p:grpSpPr>
        <p:sp>
          <p:nvSpPr>
            <p:cNvPr id="10" name="Freeform 10"/>
            <p:cNvSpPr/>
            <p:nvPr/>
          </p:nvSpPr>
          <p:spPr>
            <a:xfrm>
              <a:off x="36830" y="46990"/>
              <a:ext cx="942340" cy="1553210"/>
            </a:xfrm>
            <a:custGeom>
              <a:avLst/>
              <a:gdLst/>
              <a:ahLst/>
              <a:cxnLst/>
              <a:rect l="l" t="t" r="r" b="b"/>
              <a:pathLst>
                <a:path w="942340" h="1553210">
                  <a:moveTo>
                    <a:pt x="222250" y="283210"/>
                  </a:moveTo>
                  <a:cubicBezTo>
                    <a:pt x="172720" y="735330"/>
                    <a:pt x="176530" y="1374140"/>
                    <a:pt x="149860" y="1485900"/>
                  </a:cubicBezTo>
                  <a:cubicBezTo>
                    <a:pt x="143510" y="1511300"/>
                    <a:pt x="139700" y="1520190"/>
                    <a:pt x="129540" y="1530350"/>
                  </a:cubicBezTo>
                  <a:cubicBezTo>
                    <a:pt x="121920" y="1539240"/>
                    <a:pt x="113030" y="1545590"/>
                    <a:pt x="101600" y="1546860"/>
                  </a:cubicBezTo>
                  <a:cubicBezTo>
                    <a:pt x="85090" y="1550670"/>
                    <a:pt x="54610" y="1545590"/>
                    <a:pt x="39370" y="1535430"/>
                  </a:cubicBezTo>
                  <a:cubicBezTo>
                    <a:pt x="26670" y="1526540"/>
                    <a:pt x="19050" y="1516380"/>
                    <a:pt x="13970" y="1493520"/>
                  </a:cubicBezTo>
                  <a:cubicBezTo>
                    <a:pt x="0" y="1432560"/>
                    <a:pt x="17780" y="1244600"/>
                    <a:pt x="46990" y="1120140"/>
                  </a:cubicBezTo>
                  <a:cubicBezTo>
                    <a:pt x="78740" y="988060"/>
                    <a:pt x="154940" y="834390"/>
                    <a:pt x="203200" y="725170"/>
                  </a:cubicBezTo>
                  <a:cubicBezTo>
                    <a:pt x="238760" y="646430"/>
                    <a:pt x="273050" y="577850"/>
                    <a:pt x="300990" y="525780"/>
                  </a:cubicBezTo>
                  <a:cubicBezTo>
                    <a:pt x="320040" y="491490"/>
                    <a:pt x="327660" y="473710"/>
                    <a:pt x="351790" y="443230"/>
                  </a:cubicBezTo>
                  <a:cubicBezTo>
                    <a:pt x="387350" y="396240"/>
                    <a:pt x="448310" y="334010"/>
                    <a:pt x="504190" y="280670"/>
                  </a:cubicBezTo>
                  <a:cubicBezTo>
                    <a:pt x="562610" y="224790"/>
                    <a:pt x="643890" y="148590"/>
                    <a:pt x="693420" y="115570"/>
                  </a:cubicBezTo>
                  <a:cubicBezTo>
                    <a:pt x="721360" y="96520"/>
                    <a:pt x="742950" y="95250"/>
                    <a:pt x="764540" y="78740"/>
                  </a:cubicBezTo>
                  <a:cubicBezTo>
                    <a:pt x="787400" y="60960"/>
                    <a:pt x="805180" y="22860"/>
                    <a:pt x="826770" y="11430"/>
                  </a:cubicBezTo>
                  <a:cubicBezTo>
                    <a:pt x="842010" y="2540"/>
                    <a:pt x="859790" y="0"/>
                    <a:pt x="875030" y="3810"/>
                  </a:cubicBezTo>
                  <a:cubicBezTo>
                    <a:pt x="895350" y="8890"/>
                    <a:pt x="923290" y="30480"/>
                    <a:pt x="932180" y="48260"/>
                  </a:cubicBezTo>
                  <a:cubicBezTo>
                    <a:pt x="939800" y="63500"/>
                    <a:pt x="941070" y="82550"/>
                    <a:pt x="937260" y="97790"/>
                  </a:cubicBezTo>
                  <a:cubicBezTo>
                    <a:pt x="933450" y="113030"/>
                    <a:pt x="924560" y="129540"/>
                    <a:pt x="910590" y="139700"/>
                  </a:cubicBezTo>
                  <a:cubicBezTo>
                    <a:pt x="895350" y="151130"/>
                    <a:pt x="859790" y="158750"/>
                    <a:pt x="840740" y="153670"/>
                  </a:cubicBezTo>
                  <a:cubicBezTo>
                    <a:pt x="824230" y="151130"/>
                    <a:pt x="808990" y="139700"/>
                    <a:pt x="800100" y="125730"/>
                  </a:cubicBezTo>
                  <a:cubicBezTo>
                    <a:pt x="788670" y="109220"/>
                    <a:pt x="783590" y="73660"/>
                    <a:pt x="788670" y="54610"/>
                  </a:cubicBezTo>
                  <a:cubicBezTo>
                    <a:pt x="793750" y="38100"/>
                    <a:pt x="805180" y="22860"/>
                    <a:pt x="819150" y="15240"/>
                  </a:cubicBezTo>
                  <a:cubicBezTo>
                    <a:pt x="836930" y="6350"/>
                    <a:pt x="872490" y="2540"/>
                    <a:pt x="891540" y="8890"/>
                  </a:cubicBezTo>
                  <a:cubicBezTo>
                    <a:pt x="906780" y="13970"/>
                    <a:pt x="920750" y="27940"/>
                    <a:pt x="928370" y="40640"/>
                  </a:cubicBezTo>
                  <a:cubicBezTo>
                    <a:pt x="935990" y="54610"/>
                    <a:pt x="942340" y="72390"/>
                    <a:pt x="938530" y="88900"/>
                  </a:cubicBezTo>
                  <a:cubicBezTo>
                    <a:pt x="933450" y="114300"/>
                    <a:pt x="909320" y="140970"/>
                    <a:pt x="876300" y="175260"/>
                  </a:cubicBezTo>
                  <a:cubicBezTo>
                    <a:pt x="814070" y="240030"/>
                    <a:pt x="632460" y="346710"/>
                    <a:pt x="552450" y="426720"/>
                  </a:cubicBezTo>
                  <a:cubicBezTo>
                    <a:pt x="495300" y="483870"/>
                    <a:pt x="459740" y="534670"/>
                    <a:pt x="422910" y="593090"/>
                  </a:cubicBezTo>
                  <a:cubicBezTo>
                    <a:pt x="387350" y="650240"/>
                    <a:pt x="365760" y="702310"/>
                    <a:pt x="334010" y="773430"/>
                  </a:cubicBezTo>
                  <a:cubicBezTo>
                    <a:pt x="289560" y="876300"/>
                    <a:pt x="218440" y="1024890"/>
                    <a:pt x="187960" y="1150620"/>
                  </a:cubicBezTo>
                  <a:cubicBezTo>
                    <a:pt x="158750" y="1267460"/>
                    <a:pt x="175260" y="1442720"/>
                    <a:pt x="147320" y="1502410"/>
                  </a:cubicBezTo>
                  <a:cubicBezTo>
                    <a:pt x="134620" y="1527810"/>
                    <a:pt x="119380" y="1541780"/>
                    <a:pt x="101600" y="1546860"/>
                  </a:cubicBezTo>
                  <a:cubicBezTo>
                    <a:pt x="83820" y="1553210"/>
                    <a:pt x="54610" y="1546860"/>
                    <a:pt x="39370" y="1535430"/>
                  </a:cubicBezTo>
                  <a:cubicBezTo>
                    <a:pt x="24130" y="1524000"/>
                    <a:pt x="17780" y="1504950"/>
                    <a:pt x="13970" y="1477010"/>
                  </a:cubicBezTo>
                  <a:cubicBezTo>
                    <a:pt x="3810" y="1422400"/>
                    <a:pt x="31750" y="1322070"/>
                    <a:pt x="38100" y="1211580"/>
                  </a:cubicBezTo>
                  <a:cubicBezTo>
                    <a:pt x="49530" y="1032510"/>
                    <a:pt x="44450" y="685800"/>
                    <a:pt x="58420" y="506730"/>
                  </a:cubicBezTo>
                  <a:cubicBezTo>
                    <a:pt x="68580" y="394970"/>
                    <a:pt x="69850" y="278130"/>
                    <a:pt x="95250" y="236220"/>
                  </a:cubicBezTo>
                  <a:cubicBezTo>
                    <a:pt x="106680" y="217170"/>
                    <a:pt x="120650" y="210820"/>
                    <a:pt x="135890" y="207010"/>
                  </a:cubicBezTo>
                  <a:cubicBezTo>
                    <a:pt x="151130" y="203200"/>
                    <a:pt x="172720" y="207010"/>
                    <a:pt x="185420" y="213360"/>
                  </a:cubicBezTo>
                  <a:cubicBezTo>
                    <a:pt x="196850" y="218440"/>
                    <a:pt x="204470" y="226060"/>
                    <a:pt x="210820" y="234950"/>
                  </a:cubicBezTo>
                  <a:cubicBezTo>
                    <a:pt x="218440" y="247650"/>
                    <a:pt x="222250" y="283210"/>
                    <a:pt x="222250" y="28321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2766060" y="4574858"/>
            <a:ext cx="421005" cy="841057"/>
            <a:chOff x="0" y="0"/>
            <a:chExt cx="561340" cy="1121410"/>
          </a:xfrm>
        </p:grpSpPr>
        <p:sp>
          <p:nvSpPr>
            <p:cNvPr id="12" name="Freeform 12"/>
            <p:cNvSpPr/>
            <p:nvPr/>
          </p:nvSpPr>
          <p:spPr>
            <a:xfrm>
              <a:off x="48260" y="46990"/>
              <a:ext cx="463550" cy="1026160"/>
            </a:xfrm>
            <a:custGeom>
              <a:avLst/>
              <a:gdLst/>
              <a:ahLst/>
              <a:cxnLst/>
              <a:rect l="l" t="t" r="r" b="b"/>
              <a:pathLst>
                <a:path w="463550" h="1026160">
                  <a:moveTo>
                    <a:pt x="133350" y="34290"/>
                  </a:moveTo>
                  <a:cubicBezTo>
                    <a:pt x="256540" y="243840"/>
                    <a:pt x="279400" y="280670"/>
                    <a:pt x="300990" y="350520"/>
                  </a:cubicBezTo>
                  <a:cubicBezTo>
                    <a:pt x="335280" y="469900"/>
                    <a:pt x="330200" y="770890"/>
                    <a:pt x="378460" y="854710"/>
                  </a:cubicBezTo>
                  <a:cubicBezTo>
                    <a:pt x="400050" y="892810"/>
                    <a:pt x="441960" y="901700"/>
                    <a:pt x="453390" y="918210"/>
                  </a:cubicBezTo>
                  <a:cubicBezTo>
                    <a:pt x="459740" y="927100"/>
                    <a:pt x="461010" y="930910"/>
                    <a:pt x="461010" y="939800"/>
                  </a:cubicBezTo>
                  <a:cubicBezTo>
                    <a:pt x="462280" y="956310"/>
                    <a:pt x="454660" y="990600"/>
                    <a:pt x="440690" y="1004570"/>
                  </a:cubicBezTo>
                  <a:cubicBezTo>
                    <a:pt x="426720" y="1017270"/>
                    <a:pt x="396240" y="1026160"/>
                    <a:pt x="375920" y="1022350"/>
                  </a:cubicBezTo>
                  <a:cubicBezTo>
                    <a:pt x="356870" y="1018540"/>
                    <a:pt x="332740" y="998220"/>
                    <a:pt x="325120" y="979170"/>
                  </a:cubicBezTo>
                  <a:cubicBezTo>
                    <a:pt x="317500" y="961390"/>
                    <a:pt x="320040" y="929640"/>
                    <a:pt x="331470" y="913130"/>
                  </a:cubicBezTo>
                  <a:cubicBezTo>
                    <a:pt x="342900" y="896620"/>
                    <a:pt x="370840" y="881380"/>
                    <a:pt x="389890" y="881380"/>
                  </a:cubicBezTo>
                  <a:cubicBezTo>
                    <a:pt x="410210" y="881380"/>
                    <a:pt x="438150" y="895350"/>
                    <a:pt x="449580" y="911860"/>
                  </a:cubicBezTo>
                  <a:cubicBezTo>
                    <a:pt x="461010" y="928370"/>
                    <a:pt x="463550" y="960120"/>
                    <a:pt x="457200" y="977900"/>
                  </a:cubicBezTo>
                  <a:cubicBezTo>
                    <a:pt x="453390" y="993140"/>
                    <a:pt x="440690" y="1005840"/>
                    <a:pt x="427990" y="1013460"/>
                  </a:cubicBezTo>
                  <a:cubicBezTo>
                    <a:pt x="416560" y="1021080"/>
                    <a:pt x="398780" y="1024890"/>
                    <a:pt x="383540" y="1023620"/>
                  </a:cubicBezTo>
                  <a:cubicBezTo>
                    <a:pt x="369570" y="1022350"/>
                    <a:pt x="356870" y="1014730"/>
                    <a:pt x="342900" y="1004570"/>
                  </a:cubicBezTo>
                  <a:cubicBezTo>
                    <a:pt x="321310" y="990600"/>
                    <a:pt x="294640" y="962660"/>
                    <a:pt x="278130" y="937260"/>
                  </a:cubicBezTo>
                  <a:cubicBezTo>
                    <a:pt x="261620" y="911860"/>
                    <a:pt x="254000" y="892810"/>
                    <a:pt x="243840" y="853440"/>
                  </a:cubicBezTo>
                  <a:cubicBezTo>
                    <a:pt x="219710" y="763270"/>
                    <a:pt x="227330" y="538480"/>
                    <a:pt x="182880" y="403860"/>
                  </a:cubicBezTo>
                  <a:cubicBezTo>
                    <a:pt x="142240" y="283210"/>
                    <a:pt x="11430" y="132080"/>
                    <a:pt x="2540" y="78740"/>
                  </a:cubicBezTo>
                  <a:cubicBezTo>
                    <a:pt x="0" y="62230"/>
                    <a:pt x="2540" y="55880"/>
                    <a:pt x="7620" y="44450"/>
                  </a:cubicBezTo>
                  <a:cubicBezTo>
                    <a:pt x="13970" y="31750"/>
                    <a:pt x="27940" y="15240"/>
                    <a:pt x="43180" y="8890"/>
                  </a:cubicBezTo>
                  <a:cubicBezTo>
                    <a:pt x="57150" y="1270"/>
                    <a:pt x="77470" y="0"/>
                    <a:pt x="92710" y="3810"/>
                  </a:cubicBezTo>
                  <a:cubicBezTo>
                    <a:pt x="107950" y="8890"/>
                    <a:pt x="133350" y="34290"/>
                    <a:pt x="133350" y="3429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6537960" y="4388168"/>
            <a:ext cx="207645" cy="811530"/>
            <a:chOff x="0" y="0"/>
            <a:chExt cx="276860" cy="1082040"/>
          </a:xfrm>
        </p:grpSpPr>
        <p:sp>
          <p:nvSpPr>
            <p:cNvPr id="14" name="Freeform 14"/>
            <p:cNvSpPr/>
            <p:nvPr/>
          </p:nvSpPr>
          <p:spPr>
            <a:xfrm>
              <a:off x="22860" y="49530"/>
              <a:ext cx="201930" cy="982980"/>
            </a:xfrm>
            <a:custGeom>
              <a:avLst/>
              <a:gdLst/>
              <a:ahLst/>
              <a:cxnLst/>
              <a:rect l="l" t="t" r="r" b="b"/>
              <a:pathLst>
                <a:path w="201930" h="982980">
                  <a:moveTo>
                    <a:pt x="201930" y="78740"/>
                  </a:moveTo>
                  <a:cubicBezTo>
                    <a:pt x="170180" y="619760"/>
                    <a:pt x="190500" y="835660"/>
                    <a:pt x="180340" y="905510"/>
                  </a:cubicBezTo>
                  <a:cubicBezTo>
                    <a:pt x="176530" y="929640"/>
                    <a:pt x="175260" y="939800"/>
                    <a:pt x="165100" y="951230"/>
                  </a:cubicBezTo>
                  <a:cubicBezTo>
                    <a:pt x="151130" y="966470"/>
                    <a:pt x="119380" y="981710"/>
                    <a:pt x="100330" y="981710"/>
                  </a:cubicBezTo>
                  <a:cubicBezTo>
                    <a:pt x="83820" y="981710"/>
                    <a:pt x="66040" y="974090"/>
                    <a:pt x="54610" y="963930"/>
                  </a:cubicBezTo>
                  <a:cubicBezTo>
                    <a:pt x="43180" y="953770"/>
                    <a:pt x="31750" y="938530"/>
                    <a:pt x="29210" y="922020"/>
                  </a:cubicBezTo>
                  <a:cubicBezTo>
                    <a:pt x="26670" y="902970"/>
                    <a:pt x="34290" y="868680"/>
                    <a:pt x="48260" y="853440"/>
                  </a:cubicBezTo>
                  <a:cubicBezTo>
                    <a:pt x="63500" y="838200"/>
                    <a:pt x="96520" y="829310"/>
                    <a:pt x="116840" y="830580"/>
                  </a:cubicBezTo>
                  <a:cubicBezTo>
                    <a:pt x="132080" y="831850"/>
                    <a:pt x="148590" y="842010"/>
                    <a:pt x="158750" y="853440"/>
                  </a:cubicBezTo>
                  <a:cubicBezTo>
                    <a:pt x="170180" y="864870"/>
                    <a:pt x="179070" y="881380"/>
                    <a:pt x="179070" y="897890"/>
                  </a:cubicBezTo>
                  <a:cubicBezTo>
                    <a:pt x="180340" y="916940"/>
                    <a:pt x="167640" y="949960"/>
                    <a:pt x="153670" y="963930"/>
                  </a:cubicBezTo>
                  <a:cubicBezTo>
                    <a:pt x="142240" y="975360"/>
                    <a:pt x="123190" y="980440"/>
                    <a:pt x="107950" y="981710"/>
                  </a:cubicBezTo>
                  <a:cubicBezTo>
                    <a:pt x="92710" y="982980"/>
                    <a:pt x="73660" y="979170"/>
                    <a:pt x="60960" y="969010"/>
                  </a:cubicBezTo>
                  <a:cubicBezTo>
                    <a:pt x="45720" y="956310"/>
                    <a:pt x="35560" y="939800"/>
                    <a:pt x="27940" y="905510"/>
                  </a:cubicBezTo>
                  <a:cubicBezTo>
                    <a:pt x="0" y="787400"/>
                    <a:pt x="30480" y="177800"/>
                    <a:pt x="54610" y="71120"/>
                  </a:cubicBezTo>
                  <a:cubicBezTo>
                    <a:pt x="60960" y="44450"/>
                    <a:pt x="63500" y="34290"/>
                    <a:pt x="76200" y="22860"/>
                  </a:cubicBezTo>
                  <a:cubicBezTo>
                    <a:pt x="90170" y="10160"/>
                    <a:pt x="121920" y="0"/>
                    <a:pt x="140970" y="1270"/>
                  </a:cubicBezTo>
                  <a:cubicBezTo>
                    <a:pt x="158750" y="3810"/>
                    <a:pt x="176530" y="16510"/>
                    <a:pt x="186690" y="29210"/>
                  </a:cubicBezTo>
                  <a:cubicBezTo>
                    <a:pt x="196850" y="41910"/>
                    <a:pt x="201930" y="78740"/>
                    <a:pt x="201930" y="7874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sp>
        <p:nvSpPr>
          <p:cNvPr id="15" name="Freeform 15"/>
          <p:cNvSpPr/>
          <p:nvPr/>
        </p:nvSpPr>
        <p:spPr>
          <a:xfrm>
            <a:off x="5951472" y="3483810"/>
            <a:ext cx="2327727" cy="2327727"/>
          </a:xfrm>
          <a:custGeom>
            <a:avLst/>
            <a:gdLst/>
            <a:ahLst/>
            <a:cxnLst/>
            <a:rect l="l" t="t" r="r" b="b"/>
            <a:pathLst>
              <a:path w="2327727" h="2327727">
                <a:moveTo>
                  <a:pt x="0" y="0"/>
                </a:moveTo>
                <a:lnTo>
                  <a:pt x="2327727" y="0"/>
                </a:lnTo>
                <a:lnTo>
                  <a:pt x="2327727" y="2327727"/>
                </a:lnTo>
                <a:lnTo>
                  <a:pt x="0" y="23277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6598920" y="3917633"/>
            <a:ext cx="724852" cy="837248"/>
            <a:chOff x="0" y="0"/>
            <a:chExt cx="966470" cy="1116330"/>
          </a:xfrm>
        </p:grpSpPr>
        <p:sp>
          <p:nvSpPr>
            <p:cNvPr id="17" name="Freeform 17"/>
            <p:cNvSpPr/>
            <p:nvPr/>
          </p:nvSpPr>
          <p:spPr>
            <a:xfrm>
              <a:off x="48260" y="49530"/>
              <a:ext cx="869950" cy="1017270"/>
            </a:xfrm>
            <a:custGeom>
              <a:avLst/>
              <a:gdLst/>
              <a:ahLst/>
              <a:cxnLst/>
              <a:rect l="l" t="t" r="r" b="b"/>
              <a:pathLst>
                <a:path w="869950" h="1017270">
                  <a:moveTo>
                    <a:pt x="11430" y="910590"/>
                  </a:moveTo>
                  <a:cubicBezTo>
                    <a:pt x="179070" y="669290"/>
                    <a:pt x="379730" y="488950"/>
                    <a:pt x="488950" y="370840"/>
                  </a:cubicBezTo>
                  <a:cubicBezTo>
                    <a:pt x="570230" y="281940"/>
                    <a:pt x="654050" y="198120"/>
                    <a:pt x="699770" y="132080"/>
                  </a:cubicBezTo>
                  <a:cubicBezTo>
                    <a:pt x="727710" y="90170"/>
                    <a:pt x="735330" y="44450"/>
                    <a:pt x="755650" y="22860"/>
                  </a:cubicBezTo>
                  <a:cubicBezTo>
                    <a:pt x="767080" y="11430"/>
                    <a:pt x="778510" y="5080"/>
                    <a:pt x="791210" y="2540"/>
                  </a:cubicBezTo>
                  <a:cubicBezTo>
                    <a:pt x="803910" y="0"/>
                    <a:pt x="820420" y="2540"/>
                    <a:pt x="833120" y="8890"/>
                  </a:cubicBezTo>
                  <a:cubicBezTo>
                    <a:pt x="844550" y="13970"/>
                    <a:pt x="857250" y="25400"/>
                    <a:pt x="862330" y="38100"/>
                  </a:cubicBezTo>
                  <a:cubicBezTo>
                    <a:pt x="868680" y="53340"/>
                    <a:pt x="867410" y="83820"/>
                    <a:pt x="859790" y="99060"/>
                  </a:cubicBezTo>
                  <a:cubicBezTo>
                    <a:pt x="854710" y="111760"/>
                    <a:pt x="843280" y="121920"/>
                    <a:pt x="829310" y="127000"/>
                  </a:cubicBezTo>
                  <a:cubicBezTo>
                    <a:pt x="814070" y="132080"/>
                    <a:pt x="783590" y="129540"/>
                    <a:pt x="768350" y="121920"/>
                  </a:cubicBezTo>
                  <a:cubicBezTo>
                    <a:pt x="756920" y="115570"/>
                    <a:pt x="746760" y="102870"/>
                    <a:pt x="742950" y="88900"/>
                  </a:cubicBezTo>
                  <a:cubicBezTo>
                    <a:pt x="737870" y="72390"/>
                    <a:pt x="740410" y="43180"/>
                    <a:pt x="750570" y="29210"/>
                  </a:cubicBezTo>
                  <a:cubicBezTo>
                    <a:pt x="762000" y="13970"/>
                    <a:pt x="788670" y="2540"/>
                    <a:pt x="805180" y="1270"/>
                  </a:cubicBezTo>
                  <a:cubicBezTo>
                    <a:pt x="819150" y="1270"/>
                    <a:pt x="834390" y="7620"/>
                    <a:pt x="844550" y="16510"/>
                  </a:cubicBezTo>
                  <a:cubicBezTo>
                    <a:pt x="854710" y="24130"/>
                    <a:pt x="863600" y="38100"/>
                    <a:pt x="867410" y="50800"/>
                  </a:cubicBezTo>
                  <a:cubicBezTo>
                    <a:pt x="869950" y="63500"/>
                    <a:pt x="868680" y="76200"/>
                    <a:pt x="863600" y="92710"/>
                  </a:cubicBezTo>
                  <a:cubicBezTo>
                    <a:pt x="853440" y="124460"/>
                    <a:pt x="828040" y="163830"/>
                    <a:pt x="786130" y="219710"/>
                  </a:cubicBezTo>
                  <a:cubicBezTo>
                    <a:pt x="685800" y="351790"/>
                    <a:pt x="317500" y="698500"/>
                    <a:pt x="210820" y="840740"/>
                  </a:cubicBezTo>
                  <a:cubicBezTo>
                    <a:pt x="162560" y="905510"/>
                    <a:pt x="148590" y="969010"/>
                    <a:pt x="119380" y="995680"/>
                  </a:cubicBezTo>
                  <a:cubicBezTo>
                    <a:pt x="104140" y="1009650"/>
                    <a:pt x="90170" y="1014730"/>
                    <a:pt x="74930" y="1016000"/>
                  </a:cubicBezTo>
                  <a:cubicBezTo>
                    <a:pt x="59690" y="1017270"/>
                    <a:pt x="40640" y="1010920"/>
                    <a:pt x="27940" y="1000760"/>
                  </a:cubicBezTo>
                  <a:cubicBezTo>
                    <a:pt x="16510" y="991870"/>
                    <a:pt x="5080" y="974090"/>
                    <a:pt x="2540" y="958850"/>
                  </a:cubicBezTo>
                  <a:cubicBezTo>
                    <a:pt x="0" y="943610"/>
                    <a:pt x="11430" y="910590"/>
                    <a:pt x="11430" y="91059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6706553" y="4463415"/>
            <a:ext cx="442912" cy="844868"/>
            <a:chOff x="0" y="0"/>
            <a:chExt cx="590550" cy="1126490"/>
          </a:xfrm>
        </p:grpSpPr>
        <p:sp>
          <p:nvSpPr>
            <p:cNvPr id="19" name="Freeform 19"/>
            <p:cNvSpPr/>
            <p:nvPr/>
          </p:nvSpPr>
          <p:spPr>
            <a:xfrm>
              <a:off x="44450" y="49530"/>
              <a:ext cx="495300" cy="1029970"/>
            </a:xfrm>
            <a:custGeom>
              <a:avLst/>
              <a:gdLst/>
              <a:ahLst/>
              <a:cxnLst/>
              <a:rect l="l" t="t" r="r" b="b"/>
              <a:pathLst>
                <a:path w="495300" h="1029970">
                  <a:moveTo>
                    <a:pt x="149860" y="72390"/>
                  </a:moveTo>
                  <a:cubicBezTo>
                    <a:pt x="149860" y="288290"/>
                    <a:pt x="166370" y="353060"/>
                    <a:pt x="182880" y="420370"/>
                  </a:cubicBezTo>
                  <a:cubicBezTo>
                    <a:pt x="203200" y="496570"/>
                    <a:pt x="237490" y="599440"/>
                    <a:pt x="260350" y="660400"/>
                  </a:cubicBezTo>
                  <a:cubicBezTo>
                    <a:pt x="274320" y="698500"/>
                    <a:pt x="276860" y="721360"/>
                    <a:pt x="300990" y="751840"/>
                  </a:cubicBezTo>
                  <a:cubicBezTo>
                    <a:pt x="335280" y="798830"/>
                    <a:pt x="440690" y="861060"/>
                    <a:pt x="469900" y="896620"/>
                  </a:cubicBezTo>
                  <a:cubicBezTo>
                    <a:pt x="483870" y="913130"/>
                    <a:pt x="490220" y="924560"/>
                    <a:pt x="492760" y="938530"/>
                  </a:cubicBezTo>
                  <a:cubicBezTo>
                    <a:pt x="495300" y="953770"/>
                    <a:pt x="494030" y="972820"/>
                    <a:pt x="486410" y="985520"/>
                  </a:cubicBezTo>
                  <a:cubicBezTo>
                    <a:pt x="476250" y="1002030"/>
                    <a:pt x="448310" y="1022350"/>
                    <a:pt x="429260" y="1026160"/>
                  </a:cubicBezTo>
                  <a:cubicBezTo>
                    <a:pt x="412750" y="1028700"/>
                    <a:pt x="394970" y="1023620"/>
                    <a:pt x="382270" y="1016000"/>
                  </a:cubicBezTo>
                  <a:cubicBezTo>
                    <a:pt x="369570" y="1008380"/>
                    <a:pt x="355600" y="995680"/>
                    <a:pt x="350520" y="980440"/>
                  </a:cubicBezTo>
                  <a:cubicBezTo>
                    <a:pt x="345440" y="962660"/>
                    <a:pt x="346710" y="928370"/>
                    <a:pt x="356870" y="911860"/>
                  </a:cubicBezTo>
                  <a:cubicBezTo>
                    <a:pt x="368300" y="894080"/>
                    <a:pt x="398780" y="880110"/>
                    <a:pt x="417830" y="877570"/>
                  </a:cubicBezTo>
                  <a:cubicBezTo>
                    <a:pt x="434340" y="876300"/>
                    <a:pt x="452120" y="881380"/>
                    <a:pt x="463550" y="891540"/>
                  </a:cubicBezTo>
                  <a:cubicBezTo>
                    <a:pt x="478790" y="904240"/>
                    <a:pt x="495300" y="934720"/>
                    <a:pt x="494030" y="955040"/>
                  </a:cubicBezTo>
                  <a:cubicBezTo>
                    <a:pt x="492760" y="975360"/>
                    <a:pt x="476250" y="1004570"/>
                    <a:pt x="458470" y="1014730"/>
                  </a:cubicBezTo>
                  <a:cubicBezTo>
                    <a:pt x="441960" y="1026160"/>
                    <a:pt x="416560" y="1029970"/>
                    <a:pt x="389890" y="1019810"/>
                  </a:cubicBezTo>
                  <a:cubicBezTo>
                    <a:pt x="334010" y="998220"/>
                    <a:pt x="218440" y="863600"/>
                    <a:pt x="179070" y="801370"/>
                  </a:cubicBezTo>
                  <a:cubicBezTo>
                    <a:pt x="154940" y="764540"/>
                    <a:pt x="153670" y="741680"/>
                    <a:pt x="138430" y="699770"/>
                  </a:cubicBezTo>
                  <a:cubicBezTo>
                    <a:pt x="115570" y="635000"/>
                    <a:pt x="78740" y="528320"/>
                    <a:pt x="55880" y="445770"/>
                  </a:cubicBezTo>
                  <a:cubicBezTo>
                    <a:pt x="35560" y="370840"/>
                    <a:pt x="17780" y="294640"/>
                    <a:pt x="10160" y="227330"/>
                  </a:cubicBezTo>
                  <a:cubicBezTo>
                    <a:pt x="3810" y="171450"/>
                    <a:pt x="0" y="109220"/>
                    <a:pt x="6350" y="72390"/>
                  </a:cubicBezTo>
                  <a:cubicBezTo>
                    <a:pt x="8890" y="50800"/>
                    <a:pt x="12700" y="36830"/>
                    <a:pt x="24130" y="24130"/>
                  </a:cubicBezTo>
                  <a:cubicBezTo>
                    <a:pt x="34290" y="12700"/>
                    <a:pt x="52070" y="2540"/>
                    <a:pt x="68580" y="1270"/>
                  </a:cubicBezTo>
                  <a:cubicBezTo>
                    <a:pt x="87630" y="0"/>
                    <a:pt x="118110" y="11430"/>
                    <a:pt x="130810" y="24130"/>
                  </a:cubicBezTo>
                  <a:cubicBezTo>
                    <a:pt x="143510" y="36830"/>
                    <a:pt x="149860" y="72390"/>
                    <a:pt x="149860" y="7239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0" name="Group 20"/>
          <p:cNvGrpSpPr/>
          <p:nvPr/>
        </p:nvGrpSpPr>
        <p:grpSpPr>
          <a:xfrm>
            <a:off x="6385560" y="4051935"/>
            <a:ext cx="345758" cy="526732"/>
            <a:chOff x="0" y="0"/>
            <a:chExt cx="461010" cy="702310"/>
          </a:xfrm>
        </p:grpSpPr>
        <p:sp>
          <p:nvSpPr>
            <p:cNvPr id="21" name="Freeform 21"/>
            <p:cNvSpPr/>
            <p:nvPr/>
          </p:nvSpPr>
          <p:spPr>
            <a:xfrm>
              <a:off x="49530" y="44450"/>
              <a:ext cx="368300" cy="608330"/>
            </a:xfrm>
            <a:custGeom>
              <a:avLst/>
              <a:gdLst/>
              <a:ahLst/>
              <a:cxnLst/>
              <a:rect l="l" t="t" r="r" b="b"/>
              <a:pathLst>
                <a:path w="368300" h="608330">
                  <a:moveTo>
                    <a:pt x="201930" y="528320"/>
                  </a:moveTo>
                  <a:cubicBezTo>
                    <a:pt x="195580" y="327660"/>
                    <a:pt x="185420" y="254000"/>
                    <a:pt x="165100" y="214630"/>
                  </a:cubicBezTo>
                  <a:cubicBezTo>
                    <a:pt x="151130" y="189230"/>
                    <a:pt x="129540" y="161290"/>
                    <a:pt x="113030" y="157480"/>
                  </a:cubicBezTo>
                  <a:cubicBezTo>
                    <a:pt x="101600" y="154940"/>
                    <a:pt x="91440" y="171450"/>
                    <a:pt x="78740" y="171450"/>
                  </a:cubicBezTo>
                  <a:cubicBezTo>
                    <a:pt x="64770" y="171450"/>
                    <a:pt x="43180" y="162560"/>
                    <a:pt x="30480" y="151130"/>
                  </a:cubicBezTo>
                  <a:cubicBezTo>
                    <a:pt x="17780" y="139700"/>
                    <a:pt x="6350" y="121920"/>
                    <a:pt x="3810" y="105410"/>
                  </a:cubicBezTo>
                  <a:cubicBezTo>
                    <a:pt x="0" y="88900"/>
                    <a:pt x="2540" y="67310"/>
                    <a:pt x="10160" y="52070"/>
                  </a:cubicBezTo>
                  <a:cubicBezTo>
                    <a:pt x="16510" y="36830"/>
                    <a:pt x="31750" y="21590"/>
                    <a:pt x="46990" y="13970"/>
                  </a:cubicBezTo>
                  <a:cubicBezTo>
                    <a:pt x="62230" y="6350"/>
                    <a:pt x="82550" y="1270"/>
                    <a:pt x="100330" y="6350"/>
                  </a:cubicBezTo>
                  <a:cubicBezTo>
                    <a:pt x="120650" y="11430"/>
                    <a:pt x="152400" y="33020"/>
                    <a:pt x="161290" y="54610"/>
                  </a:cubicBezTo>
                  <a:cubicBezTo>
                    <a:pt x="170180" y="74930"/>
                    <a:pt x="167640" y="113030"/>
                    <a:pt x="156210" y="132080"/>
                  </a:cubicBezTo>
                  <a:cubicBezTo>
                    <a:pt x="143510" y="152400"/>
                    <a:pt x="111760" y="170180"/>
                    <a:pt x="87630" y="171450"/>
                  </a:cubicBezTo>
                  <a:cubicBezTo>
                    <a:pt x="64770" y="172720"/>
                    <a:pt x="31750" y="153670"/>
                    <a:pt x="17780" y="137160"/>
                  </a:cubicBezTo>
                  <a:cubicBezTo>
                    <a:pt x="6350" y="124460"/>
                    <a:pt x="1270" y="104140"/>
                    <a:pt x="1270" y="87630"/>
                  </a:cubicBezTo>
                  <a:cubicBezTo>
                    <a:pt x="1270" y="69850"/>
                    <a:pt x="8890" y="49530"/>
                    <a:pt x="19050" y="36830"/>
                  </a:cubicBezTo>
                  <a:cubicBezTo>
                    <a:pt x="29210" y="24130"/>
                    <a:pt x="44450" y="12700"/>
                    <a:pt x="63500" y="7620"/>
                  </a:cubicBezTo>
                  <a:cubicBezTo>
                    <a:pt x="92710" y="0"/>
                    <a:pt x="144780" y="0"/>
                    <a:pt x="181610" y="19050"/>
                  </a:cubicBezTo>
                  <a:cubicBezTo>
                    <a:pt x="228600" y="41910"/>
                    <a:pt x="284480" y="115570"/>
                    <a:pt x="311150" y="158750"/>
                  </a:cubicBezTo>
                  <a:cubicBezTo>
                    <a:pt x="330200" y="189230"/>
                    <a:pt x="335280" y="212090"/>
                    <a:pt x="342900" y="243840"/>
                  </a:cubicBezTo>
                  <a:cubicBezTo>
                    <a:pt x="353060" y="284480"/>
                    <a:pt x="356870" y="334010"/>
                    <a:pt x="359410" y="381000"/>
                  </a:cubicBezTo>
                  <a:cubicBezTo>
                    <a:pt x="361950" y="434340"/>
                    <a:pt x="368300" y="510540"/>
                    <a:pt x="356870" y="547370"/>
                  </a:cubicBezTo>
                  <a:cubicBezTo>
                    <a:pt x="349250" y="568960"/>
                    <a:pt x="339090" y="582930"/>
                    <a:pt x="325120" y="593090"/>
                  </a:cubicBezTo>
                  <a:cubicBezTo>
                    <a:pt x="311150" y="603250"/>
                    <a:pt x="288290" y="608330"/>
                    <a:pt x="270510" y="605790"/>
                  </a:cubicBezTo>
                  <a:cubicBezTo>
                    <a:pt x="254000" y="604520"/>
                    <a:pt x="233680" y="593090"/>
                    <a:pt x="222250" y="580390"/>
                  </a:cubicBezTo>
                  <a:cubicBezTo>
                    <a:pt x="210820" y="567690"/>
                    <a:pt x="201930" y="528320"/>
                    <a:pt x="201930" y="52832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14499907" y="4174808"/>
            <a:ext cx="1018223" cy="1523048"/>
            <a:chOff x="0" y="0"/>
            <a:chExt cx="1357630" cy="2030730"/>
          </a:xfrm>
        </p:grpSpPr>
        <p:sp>
          <p:nvSpPr>
            <p:cNvPr id="23" name="Freeform 23"/>
            <p:cNvSpPr/>
            <p:nvPr/>
          </p:nvSpPr>
          <p:spPr>
            <a:xfrm>
              <a:off x="48260" y="46990"/>
              <a:ext cx="1262380" cy="1934210"/>
            </a:xfrm>
            <a:custGeom>
              <a:avLst/>
              <a:gdLst/>
              <a:ahLst/>
              <a:cxnLst/>
              <a:rect l="l" t="t" r="r" b="b"/>
              <a:pathLst>
                <a:path w="1262380" h="1934210">
                  <a:moveTo>
                    <a:pt x="125730" y="31750"/>
                  </a:moveTo>
                  <a:cubicBezTo>
                    <a:pt x="754380" y="982980"/>
                    <a:pt x="781050" y="905510"/>
                    <a:pt x="822960" y="840740"/>
                  </a:cubicBezTo>
                  <a:cubicBezTo>
                    <a:pt x="897890" y="723900"/>
                    <a:pt x="1005840" y="461010"/>
                    <a:pt x="1061720" y="311150"/>
                  </a:cubicBezTo>
                  <a:cubicBezTo>
                    <a:pt x="1102360" y="205740"/>
                    <a:pt x="1112520" y="78740"/>
                    <a:pt x="1148080" y="35560"/>
                  </a:cubicBezTo>
                  <a:cubicBezTo>
                    <a:pt x="1163320" y="16510"/>
                    <a:pt x="1181100" y="7620"/>
                    <a:pt x="1197610" y="7620"/>
                  </a:cubicBezTo>
                  <a:cubicBezTo>
                    <a:pt x="1214120" y="6350"/>
                    <a:pt x="1239520" y="17780"/>
                    <a:pt x="1249680" y="31750"/>
                  </a:cubicBezTo>
                  <a:cubicBezTo>
                    <a:pt x="1259840" y="45720"/>
                    <a:pt x="1261110" y="62230"/>
                    <a:pt x="1258570" y="88900"/>
                  </a:cubicBezTo>
                  <a:cubicBezTo>
                    <a:pt x="1249680" y="163830"/>
                    <a:pt x="1136650" y="379730"/>
                    <a:pt x="1096010" y="497840"/>
                  </a:cubicBezTo>
                  <a:cubicBezTo>
                    <a:pt x="1066800" y="585470"/>
                    <a:pt x="1066800" y="645160"/>
                    <a:pt x="1029970" y="730250"/>
                  </a:cubicBezTo>
                  <a:cubicBezTo>
                    <a:pt x="976630" y="850900"/>
                    <a:pt x="843280" y="1069340"/>
                    <a:pt x="778510" y="1140460"/>
                  </a:cubicBezTo>
                  <a:cubicBezTo>
                    <a:pt x="749300" y="1173480"/>
                    <a:pt x="709930" y="1169670"/>
                    <a:pt x="702310" y="1197610"/>
                  </a:cubicBezTo>
                  <a:cubicBezTo>
                    <a:pt x="688340" y="1240790"/>
                    <a:pt x="749300" y="1320800"/>
                    <a:pt x="772160" y="1391920"/>
                  </a:cubicBezTo>
                  <a:cubicBezTo>
                    <a:pt x="797560" y="1474470"/>
                    <a:pt x="833120" y="1579880"/>
                    <a:pt x="845820" y="1666240"/>
                  </a:cubicBezTo>
                  <a:cubicBezTo>
                    <a:pt x="857250" y="1741170"/>
                    <a:pt x="866140" y="1836420"/>
                    <a:pt x="853440" y="1878330"/>
                  </a:cubicBezTo>
                  <a:cubicBezTo>
                    <a:pt x="847090" y="1898650"/>
                    <a:pt x="835660" y="1908810"/>
                    <a:pt x="822960" y="1917700"/>
                  </a:cubicBezTo>
                  <a:cubicBezTo>
                    <a:pt x="808990" y="1927860"/>
                    <a:pt x="789940" y="1934210"/>
                    <a:pt x="773430" y="1931670"/>
                  </a:cubicBezTo>
                  <a:cubicBezTo>
                    <a:pt x="753110" y="1929130"/>
                    <a:pt x="721360" y="1910080"/>
                    <a:pt x="709930" y="1893570"/>
                  </a:cubicBezTo>
                  <a:cubicBezTo>
                    <a:pt x="699770" y="1879600"/>
                    <a:pt x="697230" y="1860550"/>
                    <a:pt x="698500" y="1844040"/>
                  </a:cubicBezTo>
                  <a:cubicBezTo>
                    <a:pt x="699770" y="1828800"/>
                    <a:pt x="708660" y="1809750"/>
                    <a:pt x="720090" y="1798320"/>
                  </a:cubicBezTo>
                  <a:cubicBezTo>
                    <a:pt x="731520" y="1786890"/>
                    <a:pt x="749300" y="1776730"/>
                    <a:pt x="764540" y="1774190"/>
                  </a:cubicBezTo>
                  <a:cubicBezTo>
                    <a:pt x="781050" y="1771650"/>
                    <a:pt x="800100" y="1772920"/>
                    <a:pt x="815340" y="1781810"/>
                  </a:cubicBezTo>
                  <a:cubicBezTo>
                    <a:pt x="831850" y="1793240"/>
                    <a:pt x="854710" y="1822450"/>
                    <a:pt x="857250" y="1844040"/>
                  </a:cubicBezTo>
                  <a:cubicBezTo>
                    <a:pt x="858520" y="1865630"/>
                    <a:pt x="843280" y="1898650"/>
                    <a:pt x="829310" y="1912620"/>
                  </a:cubicBezTo>
                  <a:cubicBezTo>
                    <a:pt x="816610" y="1925320"/>
                    <a:pt x="797560" y="1931670"/>
                    <a:pt x="782320" y="1931670"/>
                  </a:cubicBezTo>
                  <a:cubicBezTo>
                    <a:pt x="765810" y="1932940"/>
                    <a:pt x="746760" y="1927860"/>
                    <a:pt x="732790" y="1918970"/>
                  </a:cubicBezTo>
                  <a:cubicBezTo>
                    <a:pt x="720090" y="1910080"/>
                    <a:pt x="708660" y="1897380"/>
                    <a:pt x="702310" y="1878330"/>
                  </a:cubicBezTo>
                  <a:cubicBezTo>
                    <a:pt x="690880" y="1844040"/>
                    <a:pt x="707390" y="1784350"/>
                    <a:pt x="698500" y="1720850"/>
                  </a:cubicBezTo>
                  <a:cubicBezTo>
                    <a:pt x="684530" y="1619250"/>
                    <a:pt x="615950" y="1419860"/>
                    <a:pt x="598170" y="1330960"/>
                  </a:cubicBezTo>
                  <a:cubicBezTo>
                    <a:pt x="589280" y="1285240"/>
                    <a:pt x="584200" y="1261110"/>
                    <a:pt x="584200" y="1225550"/>
                  </a:cubicBezTo>
                  <a:cubicBezTo>
                    <a:pt x="585470" y="1191260"/>
                    <a:pt x="585470" y="1150620"/>
                    <a:pt x="601980" y="1121410"/>
                  </a:cubicBezTo>
                  <a:cubicBezTo>
                    <a:pt x="618490" y="1090930"/>
                    <a:pt x="652780" y="1083310"/>
                    <a:pt x="684530" y="1046480"/>
                  </a:cubicBezTo>
                  <a:cubicBezTo>
                    <a:pt x="745490" y="974090"/>
                    <a:pt x="862330" y="801370"/>
                    <a:pt x="913130" y="690880"/>
                  </a:cubicBezTo>
                  <a:cubicBezTo>
                    <a:pt x="952500" y="605790"/>
                    <a:pt x="953770" y="539750"/>
                    <a:pt x="985520" y="449580"/>
                  </a:cubicBezTo>
                  <a:cubicBezTo>
                    <a:pt x="1027430" y="330200"/>
                    <a:pt x="1115060" y="85090"/>
                    <a:pt x="1148080" y="35560"/>
                  </a:cubicBezTo>
                  <a:cubicBezTo>
                    <a:pt x="1155700" y="22860"/>
                    <a:pt x="1159510" y="19050"/>
                    <a:pt x="1169670" y="15240"/>
                  </a:cubicBezTo>
                  <a:cubicBezTo>
                    <a:pt x="1179830" y="10160"/>
                    <a:pt x="1198880" y="5080"/>
                    <a:pt x="1212850" y="8890"/>
                  </a:cubicBezTo>
                  <a:cubicBezTo>
                    <a:pt x="1228090" y="12700"/>
                    <a:pt x="1249680" y="30480"/>
                    <a:pt x="1256030" y="44450"/>
                  </a:cubicBezTo>
                  <a:cubicBezTo>
                    <a:pt x="1262380" y="57150"/>
                    <a:pt x="1261110" y="68580"/>
                    <a:pt x="1258570" y="88900"/>
                  </a:cubicBezTo>
                  <a:cubicBezTo>
                    <a:pt x="1250950" y="140970"/>
                    <a:pt x="1212850" y="255270"/>
                    <a:pt x="1174750" y="360680"/>
                  </a:cubicBezTo>
                  <a:cubicBezTo>
                    <a:pt x="1117600" y="513080"/>
                    <a:pt x="1010920" y="772160"/>
                    <a:pt x="932180" y="910590"/>
                  </a:cubicBezTo>
                  <a:cubicBezTo>
                    <a:pt x="878840" y="1003300"/>
                    <a:pt x="826770" y="1102360"/>
                    <a:pt x="773430" y="1130300"/>
                  </a:cubicBezTo>
                  <a:cubicBezTo>
                    <a:pt x="742950" y="1146810"/>
                    <a:pt x="709930" y="1146810"/>
                    <a:pt x="681990" y="1135380"/>
                  </a:cubicBezTo>
                  <a:cubicBezTo>
                    <a:pt x="647700" y="1121410"/>
                    <a:pt x="627380" y="1085850"/>
                    <a:pt x="591820" y="1036320"/>
                  </a:cubicBezTo>
                  <a:cubicBezTo>
                    <a:pt x="513080" y="930910"/>
                    <a:pt x="370840" y="661670"/>
                    <a:pt x="267970" y="496570"/>
                  </a:cubicBezTo>
                  <a:cubicBezTo>
                    <a:pt x="179070" y="355600"/>
                    <a:pt x="40640" y="173990"/>
                    <a:pt x="12700" y="105410"/>
                  </a:cubicBezTo>
                  <a:cubicBezTo>
                    <a:pt x="2540" y="82550"/>
                    <a:pt x="0" y="72390"/>
                    <a:pt x="2540" y="58420"/>
                  </a:cubicBezTo>
                  <a:cubicBezTo>
                    <a:pt x="5080" y="43180"/>
                    <a:pt x="12700" y="25400"/>
                    <a:pt x="25400" y="16510"/>
                  </a:cubicBezTo>
                  <a:cubicBezTo>
                    <a:pt x="40640" y="6350"/>
                    <a:pt x="69850" y="0"/>
                    <a:pt x="87630" y="3810"/>
                  </a:cubicBezTo>
                  <a:cubicBezTo>
                    <a:pt x="102870" y="6350"/>
                    <a:pt x="125730" y="31750"/>
                    <a:pt x="125730" y="3175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1772036" y="3185767"/>
            <a:ext cx="2898842" cy="289884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t="-4104" b="-8593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9499601" y="3129247"/>
            <a:ext cx="2898842" cy="289884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t="-6376" b="-33667"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13674792" y="3185767"/>
            <a:ext cx="2898842" cy="2898842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t="-6349" b="-15327"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5635819" y="3260692"/>
            <a:ext cx="2898842" cy="289884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t="-9770" b="-9770"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1662246" y="1399666"/>
            <a:ext cx="7184131" cy="130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6"/>
              </a:lnSpc>
            </a:pPr>
            <a:r>
              <a:rPr lang="en-US" sz="96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Team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574665" y="6482715"/>
            <a:ext cx="1142286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F8F2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CEO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557622" y="6482715"/>
            <a:ext cx="1130260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F8F2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CTO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445115" y="6482715"/>
            <a:ext cx="1122283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F8F2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CFO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499425" y="6482715"/>
            <a:ext cx="1231821" cy="738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F8F2E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8864739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942010" y="-2057400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90821" y="9403156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90821" y="-883844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90821" y="1610041"/>
            <a:ext cx="7184131" cy="130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6"/>
              </a:lnSpc>
            </a:pPr>
            <a:r>
              <a:rPr lang="en-US" sz="96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Problem</a:t>
            </a:r>
          </a:p>
        </p:txBody>
      </p:sp>
      <p:sp>
        <p:nvSpPr>
          <p:cNvPr id="7" name="Freeform 7"/>
          <p:cNvSpPr/>
          <p:nvPr/>
        </p:nvSpPr>
        <p:spPr>
          <a:xfrm>
            <a:off x="16285777" y="0"/>
            <a:ext cx="2002223" cy="1586723"/>
          </a:xfrm>
          <a:custGeom>
            <a:avLst/>
            <a:gdLst/>
            <a:ahLst/>
            <a:cxnLst/>
            <a:rect l="l" t="t" r="r" b="b"/>
            <a:pathLst>
              <a:path w="2002223" h="1586723">
                <a:moveTo>
                  <a:pt x="0" y="0"/>
                </a:moveTo>
                <a:lnTo>
                  <a:pt x="2002223" y="0"/>
                </a:lnTo>
                <a:lnTo>
                  <a:pt x="2002223" y="1586723"/>
                </a:lnTo>
                <a:lnTo>
                  <a:pt x="0" y="158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29689" y="3426649"/>
            <a:ext cx="15624643" cy="311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4" lvl="1" indent="-313052" algn="l">
              <a:lnSpc>
                <a:spcPts val="4059"/>
              </a:lnSpc>
              <a:buFont typeface="Arial"/>
              <a:buChar char="•"/>
            </a:pPr>
            <a:r>
              <a:rPr lang="en-US" sz="3200" b="0" i="1" dirty="0">
                <a:solidFill>
                  <a:srgbClr val="F8F2ED"/>
                </a:solidFill>
                <a:effectLst/>
              </a:rPr>
              <a:t>Struggle to find the right fit for the clothing, especially formal suits and ethnic wear</a:t>
            </a:r>
            <a:endParaRPr lang="en-US" sz="2899" dirty="0">
              <a:solidFill>
                <a:srgbClr val="F8F2E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26104" lvl="1" indent="-313052" algn="l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8F2E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Too much time required to look for the right fabric and design</a:t>
            </a:r>
          </a:p>
          <a:p>
            <a:pPr marL="626104" lvl="1" indent="-313052" algn="l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8F2E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Lack of personalized experience at the stores</a:t>
            </a:r>
          </a:p>
          <a:p>
            <a:pPr marL="626104" lvl="1" indent="-313052" algn="l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8F2E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Lack of proximity to the fabric stores</a:t>
            </a:r>
          </a:p>
          <a:p>
            <a:pPr marL="626104" lvl="1" indent="-313052" algn="l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8F2E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Talented designers and tailors relatively new in the market, struggle to find a steady stream of clients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8864739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942010" y="-2057400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90821" y="9403156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90821" y="-883844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90821" y="1610041"/>
            <a:ext cx="7184131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6"/>
              </a:lnSpc>
            </a:pPr>
            <a:r>
              <a:rPr lang="en-US" sz="9600" dirty="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Solution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16285777" y="0"/>
            <a:ext cx="2002223" cy="1586723"/>
          </a:xfrm>
          <a:custGeom>
            <a:avLst/>
            <a:gdLst/>
            <a:ahLst/>
            <a:cxnLst/>
            <a:rect l="l" t="t" r="r" b="b"/>
            <a:pathLst>
              <a:path w="2002223" h="1586723">
                <a:moveTo>
                  <a:pt x="0" y="0"/>
                </a:moveTo>
                <a:lnTo>
                  <a:pt x="2002223" y="0"/>
                </a:lnTo>
                <a:lnTo>
                  <a:pt x="2002223" y="1586723"/>
                </a:lnTo>
                <a:lnTo>
                  <a:pt x="0" y="158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29689" y="3426649"/>
            <a:ext cx="15624643" cy="311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4" lvl="1" indent="-313052" algn="l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8F2E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We bring the boutique experience to the user’s home</a:t>
            </a:r>
          </a:p>
          <a:p>
            <a:pPr marL="626104" lvl="1" indent="-313052" algn="l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8F2E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Customers can directly request custom designs to the designer chosen by them</a:t>
            </a:r>
          </a:p>
          <a:p>
            <a:pPr marL="626104" lvl="1" indent="-313052" algn="l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8F2E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Browsable options for the clothing designs on the app</a:t>
            </a:r>
          </a:p>
          <a:p>
            <a:pPr marL="626104" lvl="1" indent="-313052" algn="l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8F2E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Bring home a fabric chart to choose from a variety of options</a:t>
            </a:r>
          </a:p>
          <a:p>
            <a:pPr marL="626104" lvl="1" indent="-313052" algn="l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8F2E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Connect the customers with a curated network of freelance designers and tailors</a:t>
            </a:r>
          </a:p>
          <a:p>
            <a:pPr marL="626104" lvl="1" indent="-313052" algn="l">
              <a:lnSpc>
                <a:spcPts val="4059"/>
              </a:lnSpc>
              <a:buFont typeface="Arial"/>
              <a:buChar char="•"/>
            </a:pPr>
            <a:endParaRPr lang="en-US" sz="2899" dirty="0">
              <a:solidFill>
                <a:srgbClr val="F8F2E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</p:spTree>
    <p:extLst>
      <p:ext uri="{BB962C8B-B14F-4D97-AF65-F5344CB8AC3E}">
        <p14:creationId xmlns:p14="http://schemas.microsoft.com/office/powerpoint/2010/main" val="4463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90821" y="8978198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942010" y="-2057400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90821" y="9403156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90821" y="-883844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85777" y="0"/>
            <a:ext cx="2002223" cy="1586723"/>
          </a:xfrm>
          <a:custGeom>
            <a:avLst/>
            <a:gdLst/>
            <a:ahLst/>
            <a:cxnLst/>
            <a:rect l="l" t="t" r="r" b="b"/>
            <a:pathLst>
              <a:path w="2002223" h="1586723">
                <a:moveTo>
                  <a:pt x="0" y="0"/>
                </a:moveTo>
                <a:lnTo>
                  <a:pt x="2002223" y="0"/>
                </a:lnTo>
                <a:lnTo>
                  <a:pt x="2002223" y="1586723"/>
                </a:lnTo>
                <a:lnTo>
                  <a:pt x="0" y="158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90821" y="2316414"/>
            <a:ext cx="2948489" cy="6405670"/>
          </a:xfrm>
          <a:custGeom>
            <a:avLst/>
            <a:gdLst/>
            <a:ahLst/>
            <a:cxnLst/>
            <a:rect l="l" t="t" r="r" b="b"/>
            <a:pathLst>
              <a:path w="2948489" h="6405670">
                <a:moveTo>
                  <a:pt x="0" y="0"/>
                </a:moveTo>
                <a:lnTo>
                  <a:pt x="2948489" y="0"/>
                </a:lnTo>
                <a:lnTo>
                  <a:pt x="2948489" y="6405671"/>
                </a:lnTo>
                <a:lnTo>
                  <a:pt x="0" y="64056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5" t="-570" r="-1208" b="-57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603504" y="2316414"/>
            <a:ext cx="2955373" cy="6405886"/>
          </a:xfrm>
          <a:custGeom>
            <a:avLst/>
            <a:gdLst/>
            <a:ahLst/>
            <a:cxnLst/>
            <a:rect l="l" t="t" r="r" b="b"/>
            <a:pathLst>
              <a:path w="2955373" h="6405886">
                <a:moveTo>
                  <a:pt x="0" y="0"/>
                </a:moveTo>
                <a:lnTo>
                  <a:pt x="2955373" y="0"/>
                </a:lnTo>
                <a:lnTo>
                  <a:pt x="2955373" y="6405886"/>
                </a:lnTo>
                <a:lnTo>
                  <a:pt x="0" y="6405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19345" y="2316414"/>
            <a:ext cx="2913788" cy="6405886"/>
          </a:xfrm>
          <a:custGeom>
            <a:avLst/>
            <a:gdLst/>
            <a:ahLst/>
            <a:cxnLst/>
            <a:rect l="l" t="t" r="r" b="b"/>
            <a:pathLst>
              <a:path w="2913788" h="6405886">
                <a:moveTo>
                  <a:pt x="0" y="0"/>
                </a:moveTo>
                <a:lnTo>
                  <a:pt x="2913788" y="0"/>
                </a:lnTo>
                <a:lnTo>
                  <a:pt x="2913788" y="6405886"/>
                </a:lnTo>
                <a:lnTo>
                  <a:pt x="0" y="64058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828680" y="2316414"/>
            <a:ext cx="3008362" cy="6472084"/>
          </a:xfrm>
          <a:custGeom>
            <a:avLst/>
            <a:gdLst/>
            <a:ahLst/>
            <a:cxnLst/>
            <a:rect l="l" t="t" r="r" b="b"/>
            <a:pathLst>
              <a:path w="3008362" h="6472084">
                <a:moveTo>
                  <a:pt x="0" y="0"/>
                </a:moveTo>
                <a:lnTo>
                  <a:pt x="3008362" y="0"/>
                </a:lnTo>
                <a:lnTo>
                  <a:pt x="3008362" y="6472085"/>
                </a:lnTo>
                <a:lnTo>
                  <a:pt x="0" y="64720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62246" y="1181100"/>
            <a:ext cx="7184131" cy="130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6"/>
              </a:lnSpc>
            </a:pPr>
            <a:r>
              <a:rPr lang="en-US" sz="96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Product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9277350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965678" y="-2657159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42870" y="9734550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90821" y="-883844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85777" y="0"/>
            <a:ext cx="2002223" cy="1586723"/>
          </a:xfrm>
          <a:custGeom>
            <a:avLst/>
            <a:gdLst/>
            <a:ahLst/>
            <a:cxnLst/>
            <a:rect l="l" t="t" r="r" b="b"/>
            <a:pathLst>
              <a:path w="2002223" h="1586723">
                <a:moveTo>
                  <a:pt x="0" y="0"/>
                </a:moveTo>
                <a:lnTo>
                  <a:pt x="2002223" y="0"/>
                </a:lnTo>
                <a:lnTo>
                  <a:pt x="2002223" y="1586723"/>
                </a:lnTo>
                <a:lnTo>
                  <a:pt x="0" y="158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38772" y="7546565"/>
            <a:ext cx="1671786" cy="1602043"/>
            <a:chOff x="0" y="0"/>
            <a:chExt cx="2229048" cy="2136058"/>
          </a:xfrm>
        </p:grpSpPr>
        <p:sp>
          <p:nvSpPr>
            <p:cNvPr id="8" name="Freeform 8"/>
            <p:cNvSpPr/>
            <p:nvPr/>
          </p:nvSpPr>
          <p:spPr>
            <a:xfrm>
              <a:off x="161581" y="128508"/>
              <a:ext cx="1905886" cy="1879042"/>
            </a:xfrm>
            <a:custGeom>
              <a:avLst/>
              <a:gdLst/>
              <a:ahLst/>
              <a:cxnLst/>
              <a:rect l="l" t="t" r="r" b="b"/>
              <a:pathLst>
                <a:path w="1905886" h="1879042">
                  <a:moveTo>
                    <a:pt x="0" y="0"/>
                  </a:moveTo>
                  <a:lnTo>
                    <a:pt x="1905886" y="0"/>
                  </a:lnTo>
                  <a:lnTo>
                    <a:pt x="1905886" y="1879042"/>
                  </a:lnTo>
                  <a:lnTo>
                    <a:pt x="0" y="1879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1233" t="-17407" r="-16039" b="-22176"/>
              </a:stretch>
            </a:blipFill>
          </p:spPr>
        </p:sp>
        <p:grpSp>
          <p:nvGrpSpPr>
            <p:cNvPr id="9" name="Group 9"/>
            <p:cNvGrpSpPr/>
            <p:nvPr/>
          </p:nvGrpSpPr>
          <p:grpSpPr>
            <a:xfrm>
              <a:off x="0" y="0"/>
              <a:ext cx="2229048" cy="2136058"/>
              <a:chOff x="0" y="0"/>
              <a:chExt cx="440306" cy="42193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40306" cy="421937"/>
              </a:xfrm>
              <a:custGeom>
                <a:avLst/>
                <a:gdLst/>
                <a:ahLst/>
                <a:cxnLst/>
                <a:rect l="l" t="t" r="r" b="b"/>
                <a:pathLst>
                  <a:path w="440306" h="421937">
                    <a:moveTo>
                      <a:pt x="0" y="0"/>
                    </a:moveTo>
                    <a:lnTo>
                      <a:pt x="440306" y="0"/>
                    </a:lnTo>
                    <a:lnTo>
                      <a:pt x="440306" y="421937"/>
                    </a:lnTo>
                    <a:lnTo>
                      <a:pt x="0" y="42193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CFCFC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440306" cy="460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1738772" y="4155762"/>
            <a:ext cx="1671786" cy="1602043"/>
            <a:chOff x="0" y="0"/>
            <a:chExt cx="2229048" cy="2136058"/>
          </a:xfrm>
        </p:grpSpPr>
        <p:sp>
          <p:nvSpPr>
            <p:cNvPr id="13" name="Freeform 13"/>
            <p:cNvSpPr/>
            <p:nvPr/>
          </p:nvSpPr>
          <p:spPr>
            <a:xfrm>
              <a:off x="69998" y="0"/>
              <a:ext cx="2089051" cy="1879042"/>
            </a:xfrm>
            <a:custGeom>
              <a:avLst/>
              <a:gdLst/>
              <a:ahLst/>
              <a:cxnLst/>
              <a:rect l="l" t="t" r="r" b="b"/>
              <a:pathLst>
                <a:path w="2089051" h="1879042">
                  <a:moveTo>
                    <a:pt x="0" y="0"/>
                  </a:moveTo>
                  <a:lnTo>
                    <a:pt x="2089052" y="0"/>
                  </a:lnTo>
                  <a:lnTo>
                    <a:pt x="2089052" y="1879042"/>
                  </a:lnTo>
                  <a:lnTo>
                    <a:pt x="0" y="1879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170" r="-6483"/>
              </a:stretch>
            </a:blipFill>
            <a:ln cap="sq">
              <a:noFill/>
              <a:prstDash val="solid"/>
              <a:miter/>
            </a:ln>
          </p:spPr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2229048" cy="2136058"/>
              <a:chOff x="0" y="0"/>
              <a:chExt cx="440306" cy="42193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40306" cy="421937"/>
              </a:xfrm>
              <a:custGeom>
                <a:avLst/>
                <a:gdLst/>
                <a:ahLst/>
                <a:cxnLst/>
                <a:rect l="l" t="t" r="r" b="b"/>
                <a:pathLst>
                  <a:path w="440306" h="421937">
                    <a:moveTo>
                      <a:pt x="0" y="0"/>
                    </a:moveTo>
                    <a:lnTo>
                      <a:pt x="440306" y="0"/>
                    </a:lnTo>
                    <a:lnTo>
                      <a:pt x="440306" y="421937"/>
                    </a:lnTo>
                    <a:lnTo>
                      <a:pt x="0" y="42193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CFCFC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440306" cy="460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14613991" y="5944522"/>
            <a:ext cx="1671786" cy="1602043"/>
            <a:chOff x="0" y="0"/>
            <a:chExt cx="2229048" cy="21360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29048" cy="2127675"/>
            </a:xfrm>
            <a:custGeom>
              <a:avLst/>
              <a:gdLst/>
              <a:ahLst/>
              <a:cxnLst/>
              <a:rect l="l" t="t" r="r" b="b"/>
              <a:pathLst>
                <a:path w="2229048" h="2127675">
                  <a:moveTo>
                    <a:pt x="0" y="0"/>
                  </a:moveTo>
                  <a:lnTo>
                    <a:pt x="2229048" y="0"/>
                  </a:lnTo>
                  <a:lnTo>
                    <a:pt x="2229048" y="2127675"/>
                  </a:lnTo>
                  <a:lnTo>
                    <a:pt x="0" y="2127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4001" t="-52012" r="-47748" b="-65135"/>
              </a:stretch>
            </a:blipFill>
          </p:spPr>
        </p:sp>
        <p:grpSp>
          <p:nvGrpSpPr>
            <p:cNvPr id="19" name="Group 19"/>
            <p:cNvGrpSpPr/>
            <p:nvPr/>
          </p:nvGrpSpPr>
          <p:grpSpPr>
            <a:xfrm>
              <a:off x="0" y="0"/>
              <a:ext cx="2229048" cy="2136058"/>
              <a:chOff x="0" y="0"/>
              <a:chExt cx="440306" cy="421937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440306" cy="421937"/>
              </a:xfrm>
              <a:custGeom>
                <a:avLst/>
                <a:gdLst/>
                <a:ahLst/>
                <a:cxnLst/>
                <a:rect l="l" t="t" r="r" b="b"/>
                <a:pathLst>
                  <a:path w="440306" h="421937">
                    <a:moveTo>
                      <a:pt x="0" y="0"/>
                    </a:moveTo>
                    <a:lnTo>
                      <a:pt x="440306" y="0"/>
                    </a:lnTo>
                    <a:lnTo>
                      <a:pt x="440306" y="421937"/>
                    </a:lnTo>
                    <a:lnTo>
                      <a:pt x="0" y="42193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CFCFC"/>
                </a:solidFill>
                <a:prstDash val="solid"/>
                <a:miter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440306" cy="460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10750324" y="7546565"/>
            <a:ext cx="1671786" cy="1602043"/>
            <a:chOff x="0" y="0"/>
            <a:chExt cx="2229048" cy="2136058"/>
          </a:xfrm>
        </p:grpSpPr>
        <p:sp>
          <p:nvSpPr>
            <p:cNvPr id="23" name="Freeform 23"/>
            <p:cNvSpPr/>
            <p:nvPr/>
          </p:nvSpPr>
          <p:spPr>
            <a:xfrm>
              <a:off x="229424" y="161033"/>
              <a:ext cx="1770201" cy="1813992"/>
            </a:xfrm>
            <a:custGeom>
              <a:avLst/>
              <a:gdLst/>
              <a:ahLst/>
              <a:cxnLst/>
              <a:rect l="l" t="t" r="r" b="b"/>
              <a:pathLst>
                <a:path w="1770201" h="1813992">
                  <a:moveTo>
                    <a:pt x="0" y="0"/>
                  </a:moveTo>
                  <a:lnTo>
                    <a:pt x="1770201" y="0"/>
                  </a:lnTo>
                  <a:lnTo>
                    <a:pt x="1770201" y="1813992"/>
                  </a:lnTo>
                  <a:lnTo>
                    <a:pt x="0" y="1813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5415" t="-2642" r="-2707"/>
              </a:stretch>
            </a:blipFill>
          </p:spPr>
        </p:sp>
        <p:grpSp>
          <p:nvGrpSpPr>
            <p:cNvPr id="24" name="Group 24"/>
            <p:cNvGrpSpPr/>
            <p:nvPr/>
          </p:nvGrpSpPr>
          <p:grpSpPr>
            <a:xfrm>
              <a:off x="0" y="0"/>
              <a:ext cx="2229048" cy="2136058"/>
              <a:chOff x="0" y="0"/>
              <a:chExt cx="440306" cy="42193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40306" cy="421937"/>
              </a:xfrm>
              <a:custGeom>
                <a:avLst/>
                <a:gdLst/>
                <a:ahLst/>
                <a:cxnLst/>
                <a:rect l="l" t="t" r="r" b="b"/>
                <a:pathLst>
                  <a:path w="440306" h="421937">
                    <a:moveTo>
                      <a:pt x="0" y="0"/>
                    </a:moveTo>
                    <a:lnTo>
                      <a:pt x="440306" y="0"/>
                    </a:lnTo>
                    <a:lnTo>
                      <a:pt x="440306" y="421937"/>
                    </a:lnTo>
                    <a:lnTo>
                      <a:pt x="0" y="42193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CFCFC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440306" cy="460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162764" y="1786093"/>
              <a:ext cx="133320" cy="233309"/>
            </a:xfrm>
            <a:custGeom>
              <a:avLst/>
              <a:gdLst/>
              <a:ahLst/>
              <a:cxnLst/>
              <a:rect l="l" t="t" r="r" b="b"/>
              <a:pathLst>
                <a:path w="133320" h="233309">
                  <a:moveTo>
                    <a:pt x="0" y="0"/>
                  </a:moveTo>
                  <a:lnTo>
                    <a:pt x="133319" y="0"/>
                  </a:lnTo>
                  <a:lnTo>
                    <a:pt x="133319" y="233310"/>
                  </a:lnTo>
                  <a:lnTo>
                    <a:pt x="0" y="233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10750324" y="4155762"/>
            <a:ext cx="1671786" cy="1602043"/>
            <a:chOff x="0" y="0"/>
            <a:chExt cx="2229048" cy="2136058"/>
          </a:xfrm>
        </p:grpSpPr>
        <p:sp>
          <p:nvSpPr>
            <p:cNvPr id="29" name="Freeform 29"/>
            <p:cNvSpPr/>
            <p:nvPr/>
          </p:nvSpPr>
          <p:spPr>
            <a:xfrm>
              <a:off x="179680" y="124787"/>
              <a:ext cx="1869689" cy="1886483"/>
            </a:xfrm>
            <a:custGeom>
              <a:avLst/>
              <a:gdLst/>
              <a:ahLst/>
              <a:cxnLst/>
              <a:rect l="l" t="t" r="r" b="b"/>
              <a:pathLst>
                <a:path w="1869689" h="1886483">
                  <a:moveTo>
                    <a:pt x="0" y="0"/>
                  </a:moveTo>
                  <a:lnTo>
                    <a:pt x="1869689" y="0"/>
                  </a:lnTo>
                  <a:lnTo>
                    <a:pt x="1869689" y="1886483"/>
                  </a:lnTo>
                  <a:lnTo>
                    <a:pt x="0" y="1886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grpSp>
          <p:nvGrpSpPr>
            <p:cNvPr id="30" name="Group 30"/>
            <p:cNvGrpSpPr/>
            <p:nvPr/>
          </p:nvGrpSpPr>
          <p:grpSpPr>
            <a:xfrm>
              <a:off x="0" y="0"/>
              <a:ext cx="2229048" cy="2136058"/>
              <a:chOff x="0" y="0"/>
              <a:chExt cx="440306" cy="42193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40306" cy="421937"/>
              </a:xfrm>
              <a:custGeom>
                <a:avLst/>
                <a:gdLst/>
                <a:ahLst/>
                <a:cxnLst/>
                <a:rect l="l" t="t" r="r" b="b"/>
                <a:pathLst>
                  <a:path w="440306" h="421937">
                    <a:moveTo>
                      <a:pt x="0" y="0"/>
                    </a:moveTo>
                    <a:lnTo>
                      <a:pt x="440306" y="0"/>
                    </a:lnTo>
                    <a:lnTo>
                      <a:pt x="440306" y="421937"/>
                    </a:lnTo>
                    <a:lnTo>
                      <a:pt x="0" y="42193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CFCFC"/>
                </a:solidFill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440306" cy="460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3" name="TextBox 33"/>
          <p:cNvSpPr txBox="1"/>
          <p:nvPr/>
        </p:nvSpPr>
        <p:spPr>
          <a:xfrm>
            <a:off x="1690821" y="1610041"/>
            <a:ext cx="12053097" cy="130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6"/>
              </a:lnSpc>
            </a:pPr>
            <a:r>
              <a:rPr lang="en-US" sz="96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Business Model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67594" y="3328351"/>
            <a:ext cx="3751607" cy="35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2699" u="sng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Customer Segment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881081" y="3328351"/>
            <a:ext cx="3439326" cy="35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2699" u="sng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Revenue Streams</a:t>
            </a:r>
          </a:p>
        </p:txBody>
      </p:sp>
      <p:sp>
        <p:nvSpPr>
          <p:cNvPr id="36" name="AutoShape 36"/>
          <p:cNvSpPr/>
          <p:nvPr/>
        </p:nvSpPr>
        <p:spPr>
          <a:xfrm>
            <a:off x="9669353" y="3713320"/>
            <a:ext cx="0" cy="5435288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7" name="TextBox 37"/>
          <p:cNvSpPr txBox="1"/>
          <p:nvPr/>
        </p:nvSpPr>
        <p:spPr>
          <a:xfrm>
            <a:off x="3965762" y="4639411"/>
            <a:ext cx="3751607" cy="68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2699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Upper middle class Women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177369" y="6428171"/>
            <a:ext cx="3751607" cy="68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2699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Upper middle class Men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053173" y="8213315"/>
            <a:ext cx="3751607" cy="68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2699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Working Professionals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6881477" y="5942714"/>
            <a:ext cx="1671786" cy="1602043"/>
            <a:chOff x="0" y="0"/>
            <a:chExt cx="2229048" cy="2136058"/>
          </a:xfrm>
        </p:grpSpPr>
        <p:sp>
          <p:nvSpPr>
            <p:cNvPr id="41" name="Freeform 41"/>
            <p:cNvSpPr/>
            <p:nvPr/>
          </p:nvSpPr>
          <p:spPr>
            <a:xfrm>
              <a:off x="161581" y="128508"/>
              <a:ext cx="1905886" cy="1879042"/>
            </a:xfrm>
            <a:custGeom>
              <a:avLst/>
              <a:gdLst/>
              <a:ahLst/>
              <a:cxnLst/>
              <a:rect l="l" t="t" r="r" b="b"/>
              <a:pathLst>
                <a:path w="1905886" h="1879042">
                  <a:moveTo>
                    <a:pt x="0" y="0"/>
                  </a:moveTo>
                  <a:lnTo>
                    <a:pt x="1905886" y="0"/>
                  </a:lnTo>
                  <a:lnTo>
                    <a:pt x="1905886" y="1879042"/>
                  </a:lnTo>
                  <a:lnTo>
                    <a:pt x="0" y="1879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1233" t="-17407" r="-16039" b="-22176"/>
              </a:stretch>
            </a:blipFill>
          </p:spPr>
        </p:sp>
        <p:grpSp>
          <p:nvGrpSpPr>
            <p:cNvPr id="42" name="Group 42"/>
            <p:cNvGrpSpPr/>
            <p:nvPr/>
          </p:nvGrpSpPr>
          <p:grpSpPr>
            <a:xfrm>
              <a:off x="0" y="0"/>
              <a:ext cx="2229048" cy="2136058"/>
              <a:chOff x="0" y="0"/>
              <a:chExt cx="440306" cy="421937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440306" cy="421937"/>
              </a:xfrm>
              <a:custGeom>
                <a:avLst/>
                <a:gdLst/>
                <a:ahLst/>
                <a:cxnLst/>
                <a:rect l="l" t="t" r="r" b="b"/>
                <a:pathLst>
                  <a:path w="440306" h="421937">
                    <a:moveTo>
                      <a:pt x="0" y="0"/>
                    </a:moveTo>
                    <a:lnTo>
                      <a:pt x="440306" y="0"/>
                    </a:lnTo>
                    <a:lnTo>
                      <a:pt x="440306" y="421937"/>
                    </a:lnTo>
                    <a:lnTo>
                      <a:pt x="0" y="42193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CFCFC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440306" cy="460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>
            <a:off x="1738772" y="7546565"/>
            <a:ext cx="1671786" cy="1602043"/>
            <a:chOff x="0" y="0"/>
            <a:chExt cx="2229048" cy="2136058"/>
          </a:xfrm>
        </p:grpSpPr>
        <p:sp>
          <p:nvSpPr>
            <p:cNvPr id="46" name="Freeform 46"/>
            <p:cNvSpPr/>
            <p:nvPr/>
          </p:nvSpPr>
          <p:spPr>
            <a:xfrm>
              <a:off x="167527" y="128508"/>
              <a:ext cx="1893995" cy="1879042"/>
            </a:xfrm>
            <a:custGeom>
              <a:avLst/>
              <a:gdLst/>
              <a:ahLst/>
              <a:cxnLst/>
              <a:rect l="l" t="t" r="r" b="b"/>
              <a:pathLst>
                <a:path w="1893995" h="1879042">
                  <a:moveTo>
                    <a:pt x="0" y="0"/>
                  </a:moveTo>
                  <a:lnTo>
                    <a:pt x="1893995" y="0"/>
                  </a:lnTo>
                  <a:lnTo>
                    <a:pt x="1893995" y="1879042"/>
                  </a:lnTo>
                  <a:lnTo>
                    <a:pt x="0" y="1879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grpSp>
          <p:nvGrpSpPr>
            <p:cNvPr id="47" name="Group 47"/>
            <p:cNvGrpSpPr/>
            <p:nvPr/>
          </p:nvGrpSpPr>
          <p:grpSpPr>
            <a:xfrm>
              <a:off x="0" y="0"/>
              <a:ext cx="2229048" cy="2136058"/>
              <a:chOff x="0" y="0"/>
              <a:chExt cx="440306" cy="421937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440306" cy="421937"/>
              </a:xfrm>
              <a:custGeom>
                <a:avLst/>
                <a:gdLst/>
                <a:ahLst/>
                <a:cxnLst/>
                <a:rect l="l" t="t" r="r" b="b"/>
                <a:pathLst>
                  <a:path w="440306" h="421937">
                    <a:moveTo>
                      <a:pt x="0" y="0"/>
                    </a:moveTo>
                    <a:lnTo>
                      <a:pt x="440306" y="0"/>
                    </a:lnTo>
                    <a:lnTo>
                      <a:pt x="440306" y="421937"/>
                    </a:lnTo>
                    <a:lnTo>
                      <a:pt x="0" y="42193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CFCFC"/>
                </a:solidFill>
                <a:prstDash val="solid"/>
                <a:miter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440306" cy="4600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0" name="Freeform 50"/>
            <p:cNvSpPr/>
            <p:nvPr/>
          </p:nvSpPr>
          <p:spPr>
            <a:xfrm>
              <a:off x="95916" y="689657"/>
              <a:ext cx="314929" cy="551126"/>
            </a:xfrm>
            <a:custGeom>
              <a:avLst/>
              <a:gdLst/>
              <a:ahLst/>
              <a:cxnLst/>
              <a:rect l="l" t="t" r="r" b="b"/>
              <a:pathLst>
                <a:path w="314929" h="551126">
                  <a:moveTo>
                    <a:pt x="0" y="0"/>
                  </a:moveTo>
                  <a:lnTo>
                    <a:pt x="314929" y="0"/>
                  </a:lnTo>
                  <a:lnTo>
                    <a:pt x="314929" y="551126"/>
                  </a:lnTo>
                  <a:lnTo>
                    <a:pt x="0" y="551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1797265" y="689657"/>
              <a:ext cx="314929" cy="551126"/>
            </a:xfrm>
            <a:custGeom>
              <a:avLst/>
              <a:gdLst/>
              <a:ahLst/>
              <a:cxnLst/>
              <a:rect l="l" t="t" r="r" b="b"/>
              <a:pathLst>
                <a:path w="314929" h="551126">
                  <a:moveTo>
                    <a:pt x="0" y="0"/>
                  </a:moveTo>
                  <a:lnTo>
                    <a:pt x="314929" y="0"/>
                  </a:lnTo>
                  <a:lnTo>
                    <a:pt x="314929" y="551126"/>
                  </a:lnTo>
                  <a:lnTo>
                    <a:pt x="0" y="551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52" name="TextBox 52"/>
          <p:cNvSpPr txBox="1"/>
          <p:nvPr/>
        </p:nvSpPr>
        <p:spPr>
          <a:xfrm>
            <a:off x="12974560" y="4639411"/>
            <a:ext cx="3751607" cy="68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2699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Custom Ethnic Clothes Sale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546307" y="6588288"/>
            <a:ext cx="3751607" cy="35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2699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Tailor Service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3320200" y="8213315"/>
            <a:ext cx="3751607" cy="68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1"/>
              </a:lnSpc>
            </a:pPr>
            <a:r>
              <a:rPr lang="en-US" sz="2699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Fashion Designer Consultancy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8864739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942010" y="-2057400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90821" y="9403156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90821" y="-883844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85777" y="0"/>
            <a:ext cx="2002223" cy="1586723"/>
          </a:xfrm>
          <a:custGeom>
            <a:avLst/>
            <a:gdLst/>
            <a:ahLst/>
            <a:cxnLst/>
            <a:rect l="l" t="t" r="r" b="b"/>
            <a:pathLst>
              <a:path w="2002223" h="1586723">
                <a:moveTo>
                  <a:pt x="0" y="0"/>
                </a:moveTo>
                <a:lnTo>
                  <a:pt x="2002223" y="0"/>
                </a:lnTo>
                <a:lnTo>
                  <a:pt x="2002223" y="1586723"/>
                </a:lnTo>
                <a:lnTo>
                  <a:pt x="0" y="158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060251" y="3652658"/>
            <a:ext cx="4154746" cy="3919843"/>
            <a:chOff x="0" y="0"/>
            <a:chExt cx="5539662" cy="522645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5226458" cy="5226458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0937E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0" y="120381"/>
              <a:ext cx="5539662" cy="4985695"/>
            </a:xfrm>
            <a:custGeom>
              <a:avLst/>
              <a:gdLst/>
              <a:ahLst/>
              <a:cxnLst/>
              <a:rect l="l" t="t" r="r" b="b"/>
              <a:pathLst>
                <a:path w="5539662" h="4985695">
                  <a:moveTo>
                    <a:pt x="0" y="0"/>
                  </a:moveTo>
                  <a:lnTo>
                    <a:pt x="5539662" y="0"/>
                  </a:lnTo>
                  <a:lnTo>
                    <a:pt x="5539662" y="4985696"/>
                  </a:lnTo>
                  <a:lnTo>
                    <a:pt x="0" y="4985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690821" y="1610041"/>
            <a:ext cx="9003073" cy="130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6"/>
              </a:lnSpc>
            </a:pPr>
            <a:r>
              <a:rPr lang="en-US" sz="96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Market Size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98395" y="4396939"/>
            <a:ext cx="3363486" cy="3175563"/>
            <a:chOff x="0" y="0"/>
            <a:chExt cx="4484648" cy="423408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4234084" cy="4234084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1B1B1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57606" y="124873"/>
              <a:ext cx="4427042" cy="3984338"/>
            </a:xfrm>
            <a:custGeom>
              <a:avLst/>
              <a:gdLst/>
              <a:ahLst/>
              <a:cxnLst/>
              <a:rect l="l" t="t" r="r" b="b"/>
              <a:pathLst>
                <a:path w="4427042" h="3984338">
                  <a:moveTo>
                    <a:pt x="0" y="0"/>
                  </a:moveTo>
                  <a:lnTo>
                    <a:pt x="4427042" y="0"/>
                  </a:lnTo>
                  <a:lnTo>
                    <a:pt x="4427042" y="3984338"/>
                  </a:lnTo>
                  <a:lnTo>
                    <a:pt x="0" y="3984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12988483" y="4943940"/>
            <a:ext cx="2738874" cy="2628562"/>
            <a:chOff x="0" y="0"/>
            <a:chExt cx="3651831" cy="350474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504749" cy="3504749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FEC7C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7581" y="109050"/>
              <a:ext cx="3634250" cy="3270825"/>
            </a:xfrm>
            <a:custGeom>
              <a:avLst/>
              <a:gdLst/>
              <a:ahLst/>
              <a:cxnLst/>
              <a:rect l="l" t="t" r="r" b="b"/>
              <a:pathLst>
                <a:path w="3634250" h="3270825">
                  <a:moveTo>
                    <a:pt x="0" y="0"/>
                  </a:moveTo>
                  <a:lnTo>
                    <a:pt x="3634250" y="0"/>
                  </a:lnTo>
                  <a:lnTo>
                    <a:pt x="3634250" y="3270826"/>
                  </a:lnTo>
                  <a:lnTo>
                    <a:pt x="0" y="3270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3025590" y="4933057"/>
            <a:ext cx="2224069" cy="147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en-US" sz="6638">
                <a:solidFill>
                  <a:srgbClr val="1C1717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15</a:t>
            </a:r>
          </a:p>
          <a:p>
            <a:pPr algn="ctr">
              <a:lnSpc>
                <a:spcPts val="4836"/>
              </a:lnSpc>
            </a:pPr>
            <a:r>
              <a:rPr lang="en-US" sz="5038">
                <a:solidFill>
                  <a:srgbClr val="1C1717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Million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64433" y="5354912"/>
            <a:ext cx="2031409" cy="135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0"/>
              </a:lnSpc>
            </a:pPr>
            <a:r>
              <a:rPr lang="en-US" sz="6063">
                <a:solidFill>
                  <a:srgbClr val="1C1717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3</a:t>
            </a:r>
          </a:p>
          <a:p>
            <a:pPr algn="ctr">
              <a:lnSpc>
                <a:spcPts val="4417"/>
              </a:lnSpc>
            </a:pPr>
            <a:r>
              <a:rPr lang="en-US" sz="4601">
                <a:solidFill>
                  <a:srgbClr val="1C1717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Million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447661" y="5694160"/>
            <a:ext cx="1820517" cy="1213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5433">
                <a:solidFill>
                  <a:srgbClr val="1C1717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0.4</a:t>
            </a:r>
          </a:p>
          <a:p>
            <a:pPr algn="ctr">
              <a:lnSpc>
                <a:spcPts val="3959"/>
              </a:lnSpc>
            </a:pPr>
            <a:r>
              <a:rPr lang="en-US" sz="4124">
                <a:solidFill>
                  <a:srgbClr val="1C1717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Million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60251" y="7806369"/>
            <a:ext cx="4154746" cy="853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8"/>
              </a:lnSpc>
            </a:pPr>
            <a:r>
              <a:rPr lang="en-US" sz="33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Total Addressable Market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02654" y="7806369"/>
            <a:ext cx="4720088" cy="853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8"/>
              </a:lnSpc>
            </a:pPr>
            <a:r>
              <a:rPr lang="en-US" sz="33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Serviceable Addressable Market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997875" y="7806369"/>
            <a:ext cx="4720088" cy="853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8"/>
              </a:lnSpc>
            </a:pPr>
            <a:r>
              <a:rPr lang="en-US" sz="33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Serviceable Obtainable Market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362698" y="2204020"/>
            <a:ext cx="4741832" cy="28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20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(In India in terms of total people)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8864739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965678" y="-2941244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90821" y="9403156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90821" y="-883844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7285" y="1610041"/>
            <a:ext cx="17074950" cy="130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6"/>
              </a:lnSpc>
            </a:pPr>
            <a:r>
              <a:rPr lang="en-US" sz="96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Competitive Landscape</a:t>
            </a:r>
          </a:p>
        </p:txBody>
      </p:sp>
      <p:sp>
        <p:nvSpPr>
          <p:cNvPr id="7" name="Freeform 7"/>
          <p:cNvSpPr/>
          <p:nvPr/>
        </p:nvSpPr>
        <p:spPr>
          <a:xfrm>
            <a:off x="16285777" y="0"/>
            <a:ext cx="2002223" cy="1586723"/>
          </a:xfrm>
          <a:custGeom>
            <a:avLst/>
            <a:gdLst/>
            <a:ahLst/>
            <a:cxnLst/>
            <a:rect l="l" t="t" r="r" b="b"/>
            <a:pathLst>
              <a:path w="2002223" h="1586723">
                <a:moveTo>
                  <a:pt x="0" y="0"/>
                </a:moveTo>
                <a:lnTo>
                  <a:pt x="2002223" y="0"/>
                </a:lnTo>
                <a:lnTo>
                  <a:pt x="2002223" y="1586723"/>
                </a:lnTo>
                <a:lnTo>
                  <a:pt x="0" y="158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sp>
        <p:nvSpPr>
          <p:cNvPr id="8" name="Freeform 8"/>
          <p:cNvSpPr/>
          <p:nvPr/>
        </p:nvSpPr>
        <p:spPr>
          <a:xfrm rot="1807627">
            <a:off x="11718141" y="2617874"/>
            <a:ext cx="1219836" cy="836142"/>
          </a:xfrm>
          <a:custGeom>
            <a:avLst/>
            <a:gdLst/>
            <a:ahLst/>
            <a:cxnLst/>
            <a:rect l="l" t="t" r="r" b="b"/>
            <a:pathLst>
              <a:path w="1219836" h="836142">
                <a:moveTo>
                  <a:pt x="0" y="0"/>
                </a:moveTo>
                <a:lnTo>
                  <a:pt x="1219836" y="0"/>
                </a:lnTo>
                <a:lnTo>
                  <a:pt x="1219836" y="836142"/>
                </a:lnTo>
                <a:lnTo>
                  <a:pt x="0" y="83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5209220"/>
            <a:ext cx="3261874" cy="109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213">
                <a:solidFill>
                  <a:srgbClr val="F8F2E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POTENTIAL </a:t>
            </a:r>
          </a:p>
          <a:p>
            <a:pPr algn="ctr">
              <a:lnSpc>
                <a:spcPts val="4498"/>
              </a:lnSpc>
              <a:spcBef>
                <a:spcPct val="0"/>
              </a:spcBef>
            </a:pPr>
            <a:r>
              <a:rPr lang="en-US" sz="3213">
                <a:solidFill>
                  <a:srgbClr val="F8F2E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COMPETITORS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65424" y="2758450"/>
            <a:ext cx="1316534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upwork</a:t>
            </a:r>
          </a:p>
        </p:txBody>
      </p:sp>
      <p:sp>
        <p:nvSpPr>
          <p:cNvPr id="11" name="Freeform 11"/>
          <p:cNvSpPr/>
          <p:nvPr/>
        </p:nvSpPr>
        <p:spPr>
          <a:xfrm rot="1807627">
            <a:off x="11718141" y="3442832"/>
            <a:ext cx="1219836" cy="836142"/>
          </a:xfrm>
          <a:custGeom>
            <a:avLst/>
            <a:gdLst/>
            <a:ahLst/>
            <a:cxnLst/>
            <a:rect l="l" t="t" r="r" b="b"/>
            <a:pathLst>
              <a:path w="1219836" h="836142">
                <a:moveTo>
                  <a:pt x="0" y="0"/>
                </a:moveTo>
                <a:lnTo>
                  <a:pt x="1219836" y="0"/>
                </a:lnTo>
                <a:lnTo>
                  <a:pt x="1219836" y="836142"/>
                </a:lnTo>
                <a:lnTo>
                  <a:pt x="0" y="83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282824" y="3583408"/>
            <a:ext cx="881732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Fiver</a:t>
            </a:r>
          </a:p>
        </p:txBody>
      </p:sp>
      <p:sp>
        <p:nvSpPr>
          <p:cNvPr id="13" name="Freeform 13"/>
          <p:cNvSpPr/>
          <p:nvPr/>
        </p:nvSpPr>
        <p:spPr>
          <a:xfrm rot="1807627">
            <a:off x="11718141" y="4587149"/>
            <a:ext cx="1219836" cy="836142"/>
          </a:xfrm>
          <a:custGeom>
            <a:avLst/>
            <a:gdLst/>
            <a:ahLst/>
            <a:cxnLst/>
            <a:rect l="l" t="t" r="r" b="b"/>
            <a:pathLst>
              <a:path w="1219836" h="836142">
                <a:moveTo>
                  <a:pt x="0" y="0"/>
                </a:moveTo>
                <a:lnTo>
                  <a:pt x="1219836" y="0"/>
                </a:lnTo>
                <a:lnTo>
                  <a:pt x="1219836" y="836142"/>
                </a:lnTo>
                <a:lnTo>
                  <a:pt x="0" y="83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3070484" y="4727725"/>
            <a:ext cx="1311473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Myntra</a:t>
            </a:r>
          </a:p>
        </p:txBody>
      </p:sp>
      <p:sp>
        <p:nvSpPr>
          <p:cNvPr id="15" name="Freeform 15"/>
          <p:cNvSpPr/>
          <p:nvPr/>
        </p:nvSpPr>
        <p:spPr>
          <a:xfrm rot="1807627">
            <a:off x="11718141" y="5746772"/>
            <a:ext cx="1219836" cy="836142"/>
          </a:xfrm>
          <a:custGeom>
            <a:avLst/>
            <a:gdLst/>
            <a:ahLst/>
            <a:cxnLst/>
            <a:rect l="l" t="t" r="r" b="b"/>
            <a:pathLst>
              <a:path w="1219836" h="836142">
                <a:moveTo>
                  <a:pt x="0" y="0"/>
                </a:moveTo>
                <a:lnTo>
                  <a:pt x="1219836" y="0"/>
                </a:lnTo>
                <a:lnTo>
                  <a:pt x="1219836" y="836142"/>
                </a:lnTo>
                <a:lnTo>
                  <a:pt x="0" y="83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065424" y="5887347"/>
            <a:ext cx="2297683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Local Tailors</a:t>
            </a:r>
          </a:p>
        </p:txBody>
      </p:sp>
      <p:sp>
        <p:nvSpPr>
          <p:cNvPr id="17" name="Freeform 17"/>
          <p:cNvSpPr/>
          <p:nvPr/>
        </p:nvSpPr>
        <p:spPr>
          <a:xfrm rot="1807627">
            <a:off x="11718141" y="6544684"/>
            <a:ext cx="1219836" cy="836142"/>
          </a:xfrm>
          <a:custGeom>
            <a:avLst/>
            <a:gdLst/>
            <a:ahLst/>
            <a:cxnLst/>
            <a:rect l="l" t="t" r="r" b="b"/>
            <a:pathLst>
              <a:path w="1219836" h="836142">
                <a:moveTo>
                  <a:pt x="0" y="0"/>
                </a:moveTo>
                <a:lnTo>
                  <a:pt x="1219836" y="0"/>
                </a:lnTo>
                <a:lnTo>
                  <a:pt x="1219836" y="836142"/>
                </a:lnTo>
                <a:lnTo>
                  <a:pt x="0" y="83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070484" y="6685260"/>
            <a:ext cx="3488159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High End Boutiques</a:t>
            </a:r>
          </a:p>
        </p:txBody>
      </p:sp>
      <p:sp>
        <p:nvSpPr>
          <p:cNvPr id="19" name="Freeform 19"/>
          <p:cNvSpPr/>
          <p:nvPr/>
        </p:nvSpPr>
        <p:spPr>
          <a:xfrm rot="1807627">
            <a:off x="11718141" y="7576980"/>
            <a:ext cx="1219836" cy="836142"/>
          </a:xfrm>
          <a:custGeom>
            <a:avLst/>
            <a:gdLst/>
            <a:ahLst/>
            <a:cxnLst/>
            <a:rect l="l" t="t" r="r" b="b"/>
            <a:pathLst>
              <a:path w="1219836" h="836142">
                <a:moveTo>
                  <a:pt x="0" y="0"/>
                </a:moveTo>
                <a:lnTo>
                  <a:pt x="1219836" y="0"/>
                </a:lnTo>
                <a:lnTo>
                  <a:pt x="1219836" y="836142"/>
                </a:lnTo>
                <a:lnTo>
                  <a:pt x="0" y="8361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3065424" y="7717555"/>
            <a:ext cx="1710928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Limeroad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112881-1EC3-CDF8-8217-364E02D87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7" y="1323442"/>
            <a:ext cx="18281026" cy="77062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62246" y="8864739"/>
            <a:ext cx="903164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965678" y="-2528077"/>
            <a:ext cx="3456432" cy="4114800"/>
          </a:xfrm>
          <a:custGeom>
            <a:avLst/>
            <a:gdLst/>
            <a:ahLst/>
            <a:cxnLst/>
            <a:rect l="l" t="t" r="r" b="b"/>
            <a:pathLst>
              <a:path w="3456432" h="4114800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690821" y="9403156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90821" y="-883844"/>
            <a:ext cx="1767688" cy="1767688"/>
          </a:xfrm>
          <a:custGeom>
            <a:avLst/>
            <a:gdLst/>
            <a:ahLst/>
            <a:cxnLst/>
            <a:rect l="l" t="t" r="r" b="b"/>
            <a:pathLst>
              <a:path w="1767688" h="1767688">
                <a:moveTo>
                  <a:pt x="0" y="0"/>
                </a:moveTo>
                <a:lnTo>
                  <a:pt x="1767688" y="0"/>
                </a:lnTo>
                <a:lnTo>
                  <a:pt x="1767688" y="1767688"/>
                </a:lnTo>
                <a:lnTo>
                  <a:pt x="0" y="1767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85777" y="0"/>
            <a:ext cx="2002223" cy="1586723"/>
          </a:xfrm>
          <a:custGeom>
            <a:avLst/>
            <a:gdLst/>
            <a:ahLst/>
            <a:cxnLst/>
            <a:rect l="l" t="t" r="r" b="b"/>
            <a:pathLst>
              <a:path w="2002223" h="1586723">
                <a:moveTo>
                  <a:pt x="0" y="0"/>
                </a:moveTo>
                <a:lnTo>
                  <a:pt x="2002223" y="0"/>
                </a:lnTo>
                <a:lnTo>
                  <a:pt x="2002223" y="1586723"/>
                </a:lnTo>
                <a:lnTo>
                  <a:pt x="0" y="15867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809" r="-10450" b="-19598"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205" y="2698689"/>
            <a:ext cx="6495790" cy="54899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90821" y="1610041"/>
            <a:ext cx="10323163" cy="130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6"/>
              </a:lnSpc>
            </a:pPr>
            <a:r>
              <a:rPr lang="en-US" sz="9600">
                <a:solidFill>
                  <a:srgbClr val="F8F2ED"/>
                </a:solidFill>
                <a:latin typeface="Helios Extended"/>
                <a:ea typeface="Helios Extended"/>
                <a:cs typeface="Helios Extended"/>
                <a:sym typeface="Helios Extended"/>
              </a:rPr>
              <a:t>Unit Economics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32391" y="7913989"/>
            <a:ext cx="7081465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8F2ED"/>
                </a:solidFill>
                <a:latin typeface="Canva Sans"/>
                <a:ea typeface="Canva Sans"/>
                <a:cs typeface="Canva Sans"/>
                <a:sym typeface="Canva Sans"/>
              </a:rPr>
              <a:t>REVENUE PER CUSTOMER ORDER ₹ 2500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232</Words>
  <Application>Microsoft Office PowerPoint</Application>
  <PresentationFormat>Custom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Canva Sans</vt:lpstr>
      <vt:lpstr>Canva Sans Bold</vt:lpstr>
      <vt:lpstr>Calibri</vt:lpstr>
      <vt:lpstr>Canva Sans Bold Italics</vt:lpstr>
      <vt:lpstr>Arial</vt:lpstr>
      <vt:lpstr>Garet</vt:lpstr>
      <vt:lpstr>Helios Extended</vt:lpstr>
      <vt:lpstr>Canva Sans Italics</vt:lpstr>
      <vt:lpstr>Garet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Modern Marketing Deck Pitch Presentation</dc:title>
  <cp:lastModifiedBy>Kriti Saluja</cp:lastModifiedBy>
  <cp:revision>3</cp:revision>
  <dcterms:created xsi:type="dcterms:W3CDTF">2006-08-16T00:00:00Z</dcterms:created>
  <dcterms:modified xsi:type="dcterms:W3CDTF">2024-07-28T17:45:02Z</dcterms:modified>
  <dc:identifier>DAGMKaQZZos</dc:identifier>
</cp:coreProperties>
</file>