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6" r:id="rId6"/>
    <p:sldId id="261" r:id="rId7"/>
    <p:sldId id="267" r:id="rId8"/>
    <p:sldId id="260" r:id="rId9"/>
    <p:sldId id="263" r:id="rId10"/>
    <p:sldId id="265"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726"/>
  </p:normalViewPr>
  <p:slideViewPr>
    <p:cSldViewPr snapToGrid="0">
      <p:cViewPr>
        <p:scale>
          <a:sx n="86" d="100"/>
          <a:sy n="86" d="100"/>
        </p:scale>
        <p:origin x="1696" y="1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8B57-AEF9-40CC-AFA8-80DFA3A3ACF4}"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20947CF-1B3F-4DB1-8281-D851C1830EEA}">
      <dgm:prSet/>
      <dgm:spPr/>
      <dgm:t>
        <a:bodyPr/>
        <a:lstStyle/>
        <a:p>
          <a:pPr>
            <a:defRPr b="1"/>
          </a:pPr>
          <a:r>
            <a:rPr lang="en-US"/>
            <a:t>CAPEX:</a:t>
          </a:r>
        </a:p>
      </dgm:t>
    </dgm:pt>
    <dgm:pt modelId="{6A658BFB-F9E6-42D9-9398-7897544612F7}" type="parTrans" cxnId="{207869A8-F2B9-43C1-9A65-768200737D2D}">
      <dgm:prSet/>
      <dgm:spPr/>
      <dgm:t>
        <a:bodyPr/>
        <a:lstStyle/>
        <a:p>
          <a:endParaRPr lang="en-US"/>
        </a:p>
      </dgm:t>
    </dgm:pt>
    <dgm:pt modelId="{A3AEE4C8-8345-4AA3-94A6-0E6EDC2781FE}" type="sibTrans" cxnId="{207869A8-F2B9-43C1-9A65-768200737D2D}">
      <dgm:prSet/>
      <dgm:spPr/>
      <dgm:t>
        <a:bodyPr/>
        <a:lstStyle/>
        <a:p>
          <a:endParaRPr lang="en-US"/>
        </a:p>
      </dgm:t>
    </dgm:pt>
    <dgm:pt modelId="{B3E185DB-86D3-4156-83AC-11350BE80825}">
      <dgm:prSet/>
      <dgm:spPr/>
      <dgm:t>
        <a:bodyPr/>
        <a:lstStyle/>
        <a:p>
          <a:r>
            <a:rPr lang="en-US"/>
            <a:t>Architecture and structural renovation – 15 lakhs</a:t>
          </a:r>
        </a:p>
      </dgm:t>
    </dgm:pt>
    <dgm:pt modelId="{436A215F-2BCD-4724-A7CC-E1BEB8AA9941}" type="parTrans" cxnId="{B3DFB48B-3ACD-4895-9063-F862126066D6}">
      <dgm:prSet/>
      <dgm:spPr/>
      <dgm:t>
        <a:bodyPr/>
        <a:lstStyle/>
        <a:p>
          <a:endParaRPr lang="en-US"/>
        </a:p>
      </dgm:t>
    </dgm:pt>
    <dgm:pt modelId="{E8A2046D-D08A-413B-8094-DEC3B055FD31}" type="sibTrans" cxnId="{B3DFB48B-3ACD-4895-9063-F862126066D6}">
      <dgm:prSet/>
      <dgm:spPr/>
      <dgm:t>
        <a:bodyPr/>
        <a:lstStyle/>
        <a:p>
          <a:endParaRPr lang="en-US"/>
        </a:p>
      </dgm:t>
    </dgm:pt>
    <dgm:pt modelId="{872B267A-DA08-466D-88F8-2DDB04BCF9EE}">
      <dgm:prSet/>
      <dgm:spPr/>
      <dgm:t>
        <a:bodyPr/>
        <a:lstStyle/>
        <a:p>
          <a:r>
            <a:rPr lang="en-US"/>
            <a:t>Registration and licensing – 1 lakh</a:t>
          </a:r>
        </a:p>
      </dgm:t>
    </dgm:pt>
    <dgm:pt modelId="{363A7C1A-1AFC-4AFC-B5CC-F5D4FFFC3C5D}" type="parTrans" cxnId="{E41F1E70-1149-447D-8559-F6E251FE8BFB}">
      <dgm:prSet/>
      <dgm:spPr/>
      <dgm:t>
        <a:bodyPr/>
        <a:lstStyle/>
        <a:p>
          <a:endParaRPr lang="en-US"/>
        </a:p>
      </dgm:t>
    </dgm:pt>
    <dgm:pt modelId="{C0A7E562-F7D4-4ADF-BE7A-566583DD4D3C}" type="sibTrans" cxnId="{E41F1E70-1149-447D-8559-F6E251FE8BFB}">
      <dgm:prSet/>
      <dgm:spPr/>
      <dgm:t>
        <a:bodyPr/>
        <a:lstStyle/>
        <a:p>
          <a:endParaRPr lang="en-US"/>
        </a:p>
      </dgm:t>
    </dgm:pt>
    <dgm:pt modelId="{2B2F465B-D354-44A3-9A83-12CF514B564B}">
      <dgm:prSet/>
      <dgm:spPr/>
      <dgm:t>
        <a:bodyPr/>
        <a:lstStyle/>
        <a:p>
          <a:r>
            <a:rPr lang="en-US"/>
            <a:t>Furniture – 6 lakhs</a:t>
          </a:r>
        </a:p>
      </dgm:t>
    </dgm:pt>
    <dgm:pt modelId="{10536134-7F30-4954-A7C2-D665DB0E32C2}" type="parTrans" cxnId="{118FDBB5-033B-4B2B-97B7-2CDF9A1925D9}">
      <dgm:prSet/>
      <dgm:spPr/>
      <dgm:t>
        <a:bodyPr/>
        <a:lstStyle/>
        <a:p>
          <a:endParaRPr lang="en-US"/>
        </a:p>
      </dgm:t>
    </dgm:pt>
    <dgm:pt modelId="{2B66C270-654B-4141-AC56-D75FBDECCD64}" type="sibTrans" cxnId="{118FDBB5-033B-4B2B-97B7-2CDF9A1925D9}">
      <dgm:prSet/>
      <dgm:spPr/>
      <dgm:t>
        <a:bodyPr/>
        <a:lstStyle/>
        <a:p>
          <a:endParaRPr lang="en-US"/>
        </a:p>
      </dgm:t>
    </dgm:pt>
    <dgm:pt modelId="{F1BA3A51-2E98-477D-B05D-A65F91A83B17}">
      <dgm:prSet/>
      <dgm:spPr/>
      <dgm:t>
        <a:bodyPr/>
        <a:lstStyle/>
        <a:p>
          <a:r>
            <a:rPr lang="en-US"/>
            <a:t>Kitchen and dining equipment – 12 lakhs</a:t>
          </a:r>
        </a:p>
      </dgm:t>
    </dgm:pt>
    <dgm:pt modelId="{91977E72-B124-4C96-9059-4B31CE3D25F5}" type="parTrans" cxnId="{9F25849F-68FC-4E21-8705-E5073111E4CA}">
      <dgm:prSet/>
      <dgm:spPr/>
      <dgm:t>
        <a:bodyPr/>
        <a:lstStyle/>
        <a:p>
          <a:endParaRPr lang="en-US"/>
        </a:p>
      </dgm:t>
    </dgm:pt>
    <dgm:pt modelId="{A53FECA5-6CCB-45A8-AE47-A985310DED81}" type="sibTrans" cxnId="{9F25849F-68FC-4E21-8705-E5073111E4CA}">
      <dgm:prSet/>
      <dgm:spPr/>
      <dgm:t>
        <a:bodyPr/>
        <a:lstStyle/>
        <a:p>
          <a:endParaRPr lang="en-US"/>
        </a:p>
      </dgm:t>
    </dgm:pt>
    <dgm:pt modelId="{D814ECB8-35EC-4BF8-8FAB-4E79B7CF47A7}">
      <dgm:prSet/>
      <dgm:spPr/>
      <dgm:t>
        <a:bodyPr/>
        <a:lstStyle/>
        <a:p>
          <a:r>
            <a:rPr lang="en-US"/>
            <a:t>Initial Raw material spending – 5 lakhs</a:t>
          </a:r>
        </a:p>
      </dgm:t>
    </dgm:pt>
    <dgm:pt modelId="{17967069-C6D0-4CA3-9E7F-E7A91768060D}" type="parTrans" cxnId="{07347480-AA32-44C8-99A6-88B3BC7E0A32}">
      <dgm:prSet/>
      <dgm:spPr/>
      <dgm:t>
        <a:bodyPr/>
        <a:lstStyle/>
        <a:p>
          <a:endParaRPr lang="en-US"/>
        </a:p>
      </dgm:t>
    </dgm:pt>
    <dgm:pt modelId="{CEB51B98-B735-4710-8F26-EBA4F798267D}" type="sibTrans" cxnId="{07347480-AA32-44C8-99A6-88B3BC7E0A32}">
      <dgm:prSet/>
      <dgm:spPr/>
      <dgm:t>
        <a:bodyPr/>
        <a:lstStyle/>
        <a:p>
          <a:endParaRPr lang="en-US"/>
        </a:p>
      </dgm:t>
    </dgm:pt>
    <dgm:pt modelId="{12FADC1A-EF18-4E46-8FEA-5C551B96F41C}">
      <dgm:prSet/>
      <dgm:spPr/>
      <dgm:t>
        <a:bodyPr/>
        <a:lstStyle/>
        <a:p>
          <a:r>
            <a:rPr lang="en-US"/>
            <a:t>Brand development and marketing – 3 lakhs</a:t>
          </a:r>
        </a:p>
      </dgm:t>
    </dgm:pt>
    <dgm:pt modelId="{48C62E5F-1918-4648-A381-E08FF12B123D}" type="parTrans" cxnId="{FD91A734-D8F6-4445-8CE3-AA74D66176E6}">
      <dgm:prSet/>
      <dgm:spPr/>
      <dgm:t>
        <a:bodyPr/>
        <a:lstStyle/>
        <a:p>
          <a:endParaRPr lang="en-US"/>
        </a:p>
      </dgm:t>
    </dgm:pt>
    <dgm:pt modelId="{2FE90E53-F7B1-400E-9077-311BE1C23BB8}" type="sibTrans" cxnId="{FD91A734-D8F6-4445-8CE3-AA74D66176E6}">
      <dgm:prSet/>
      <dgm:spPr/>
      <dgm:t>
        <a:bodyPr/>
        <a:lstStyle/>
        <a:p>
          <a:endParaRPr lang="en-US"/>
        </a:p>
      </dgm:t>
    </dgm:pt>
    <dgm:pt modelId="{9C976F29-35AA-4E70-91F4-4DFF5D89E4D4}">
      <dgm:prSet/>
      <dgm:spPr/>
      <dgm:t>
        <a:bodyPr/>
        <a:lstStyle/>
        <a:p>
          <a:r>
            <a:rPr lang="en-US"/>
            <a:t>Total – 42 lakhs</a:t>
          </a:r>
        </a:p>
      </dgm:t>
    </dgm:pt>
    <dgm:pt modelId="{FF7B47CB-D186-4075-A67C-7B0F50A69108}" type="parTrans" cxnId="{84BF9CCE-9EB2-433D-834A-F7580E3D004F}">
      <dgm:prSet/>
      <dgm:spPr/>
      <dgm:t>
        <a:bodyPr/>
        <a:lstStyle/>
        <a:p>
          <a:endParaRPr lang="en-US"/>
        </a:p>
      </dgm:t>
    </dgm:pt>
    <dgm:pt modelId="{FAF990F3-F693-44C5-AB48-D57CFCC61807}" type="sibTrans" cxnId="{84BF9CCE-9EB2-433D-834A-F7580E3D004F}">
      <dgm:prSet/>
      <dgm:spPr/>
      <dgm:t>
        <a:bodyPr/>
        <a:lstStyle/>
        <a:p>
          <a:endParaRPr lang="en-US"/>
        </a:p>
      </dgm:t>
    </dgm:pt>
    <dgm:pt modelId="{06ED6421-6291-431C-A4D9-8D80EBAC76C9}">
      <dgm:prSet/>
      <dgm:spPr/>
      <dgm:t>
        <a:bodyPr/>
        <a:lstStyle/>
        <a:p>
          <a:pPr>
            <a:defRPr b="1"/>
          </a:pPr>
          <a:r>
            <a:rPr lang="en-US"/>
            <a:t>OPEX: </a:t>
          </a:r>
        </a:p>
      </dgm:t>
    </dgm:pt>
    <dgm:pt modelId="{4337B01C-A694-49AB-8119-E2CF975235D8}" type="parTrans" cxnId="{92AD06E9-8713-44F7-938C-139CA09AC69F}">
      <dgm:prSet/>
      <dgm:spPr/>
      <dgm:t>
        <a:bodyPr/>
        <a:lstStyle/>
        <a:p>
          <a:endParaRPr lang="en-US"/>
        </a:p>
      </dgm:t>
    </dgm:pt>
    <dgm:pt modelId="{54E2ECC2-78AD-48F5-A20C-DE038B547745}" type="sibTrans" cxnId="{92AD06E9-8713-44F7-938C-139CA09AC69F}">
      <dgm:prSet/>
      <dgm:spPr/>
      <dgm:t>
        <a:bodyPr/>
        <a:lstStyle/>
        <a:p>
          <a:endParaRPr lang="en-US"/>
        </a:p>
      </dgm:t>
    </dgm:pt>
    <dgm:pt modelId="{8B218536-3B45-4980-9A81-1EAD5446DC5C}">
      <dgm:prSet/>
      <dgm:spPr/>
      <dgm:t>
        <a:bodyPr/>
        <a:lstStyle/>
        <a:p>
          <a:r>
            <a:rPr lang="en-US"/>
            <a:t>Rent – 1 lakh</a:t>
          </a:r>
        </a:p>
      </dgm:t>
    </dgm:pt>
    <dgm:pt modelId="{21C8A05D-53AE-40E5-9628-149D48D61352}" type="parTrans" cxnId="{B535E949-829E-49B2-A039-D0EE11D1879D}">
      <dgm:prSet/>
      <dgm:spPr/>
      <dgm:t>
        <a:bodyPr/>
        <a:lstStyle/>
        <a:p>
          <a:endParaRPr lang="en-US"/>
        </a:p>
      </dgm:t>
    </dgm:pt>
    <dgm:pt modelId="{50A7388A-2851-4A74-90EF-B427C64618A3}" type="sibTrans" cxnId="{B535E949-829E-49B2-A039-D0EE11D1879D}">
      <dgm:prSet/>
      <dgm:spPr/>
      <dgm:t>
        <a:bodyPr/>
        <a:lstStyle/>
        <a:p>
          <a:endParaRPr lang="en-US"/>
        </a:p>
      </dgm:t>
    </dgm:pt>
    <dgm:pt modelId="{2BD6E36E-E641-418C-B698-1B018C2282AD}">
      <dgm:prSet/>
      <dgm:spPr/>
      <dgm:t>
        <a:bodyPr/>
        <a:lstStyle/>
        <a:p>
          <a:r>
            <a:rPr lang="en-US" dirty="0"/>
            <a:t>Utilities – 40,000 rupees</a:t>
          </a:r>
        </a:p>
      </dgm:t>
    </dgm:pt>
    <dgm:pt modelId="{D2903905-5268-4F16-BBA7-826962A930AC}" type="parTrans" cxnId="{8B4E85B1-F428-460C-B4EF-B4AF72E698C1}">
      <dgm:prSet/>
      <dgm:spPr/>
      <dgm:t>
        <a:bodyPr/>
        <a:lstStyle/>
        <a:p>
          <a:endParaRPr lang="en-US"/>
        </a:p>
      </dgm:t>
    </dgm:pt>
    <dgm:pt modelId="{7C2C75A3-95FF-4F43-AC5E-0ABF9D648B3E}" type="sibTrans" cxnId="{8B4E85B1-F428-460C-B4EF-B4AF72E698C1}">
      <dgm:prSet/>
      <dgm:spPr/>
      <dgm:t>
        <a:bodyPr/>
        <a:lstStyle/>
        <a:p>
          <a:endParaRPr lang="en-US"/>
        </a:p>
      </dgm:t>
    </dgm:pt>
    <dgm:pt modelId="{932DCCB9-54E6-49CE-81AD-157C61A14F26}">
      <dgm:prSet/>
      <dgm:spPr/>
      <dgm:t>
        <a:bodyPr/>
        <a:lstStyle/>
        <a:p>
          <a:r>
            <a:rPr lang="en-US"/>
            <a:t>Raw material – 1,70,000 rupees</a:t>
          </a:r>
        </a:p>
      </dgm:t>
    </dgm:pt>
    <dgm:pt modelId="{61269364-C67B-4220-80BE-266A820858CB}" type="parTrans" cxnId="{AC73DFA9-6102-4376-9BF8-2891C3A63494}">
      <dgm:prSet/>
      <dgm:spPr/>
      <dgm:t>
        <a:bodyPr/>
        <a:lstStyle/>
        <a:p>
          <a:endParaRPr lang="en-US"/>
        </a:p>
      </dgm:t>
    </dgm:pt>
    <dgm:pt modelId="{0C0CDBB2-0051-4637-B1A2-8C30FAC4DB02}" type="sibTrans" cxnId="{AC73DFA9-6102-4376-9BF8-2891C3A63494}">
      <dgm:prSet/>
      <dgm:spPr/>
      <dgm:t>
        <a:bodyPr/>
        <a:lstStyle/>
        <a:p>
          <a:endParaRPr lang="en-US"/>
        </a:p>
      </dgm:t>
    </dgm:pt>
    <dgm:pt modelId="{DDB4B232-4125-4852-B043-29D874C21C70}">
      <dgm:prSet/>
      <dgm:spPr/>
      <dgm:t>
        <a:bodyPr/>
        <a:lstStyle/>
        <a:p>
          <a:r>
            <a:rPr lang="en-US"/>
            <a:t>Ongoing promotions – 50,000 rupees</a:t>
          </a:r>
        </a:p>
      </dgm:t>
    </dgm:pt>
    <dgm:pt modelId="{817B3A51-5DBD-4459-A026-ACF50F0AC410}" type="parTrans" cxnId="{06444632-D78A-4DD2-995D-1D545EC38EA7}">
      <dgm:prSet/>
      <dgm:spPr/>
      <dgm:t>
        <a:bodyPr/>
        <a:lstStyle/>
        <a:p>
          <a:endParaRPr lang="en-US"/>
        </a:p>
      </dgm:t>
    </dgm:pt>
    <dgm:pt modelId="{9C009462-3879-475C-B598-BF9F4F30AE75}" type="sibTrans" cxnId="{06444632-D78A-4DD2-995D-1D545EC38EA7}">
      <dgm:prSet/>
      <dgm:spPr/>
      <dgm:t>
        <a:bodyPr/>
        <a:lstStyle/>
        <a:p>
          <a:endParaRPr lang="en-US"/>
        </a:p>
      </dgm:t>
    </dgm:pt>
    <dgm:pt modelId="{2352163A-67FC-4B21-B439-69F1D20513E2}">
      <dgm:prSet/>
      <dgm:spPr/>
      <dgm:t>
        <a:bodyPr/>
        <a:lstStyle/>
        <a:p>
          <a:r>
            <a:rPr lang="en-US"/>
            <a:t>Maintenance costs – 20,000 rupees</a:t>
          </a:r>
        </a:p>
      </dgm:t>
    </dgm:pt>
    <dgm:pt modelId="{1C04409E-8E7F-44C9-BE34-C3BC16E6597A}" type="parTrans" cxnId="{9EDD2CE3-009B-47A6-86F6-D94DB6AB99FA}">
      <dgm:prSet/>
      <dgm:spPr/>
      <dgm:t>
        <a:bodyPr/>
        <a:lstStyle/>
        <a:p>
          <a:endParaRPr lang="en-US"/>
        </a:p>
      </dgm:t>
    </dgm:pt>
    <dgm:pt modelId="{8876C53C-18C5-404B-93CA-FE521F76ACF6}" type="sibTrans" cxnId="{9EDD2CE3-009B-47A6-86F6-D94DB6AB99FA}">
      <dgm:prSet/>
      <dgm:spPr/>
      <dgm:t>
        <a:bodyPr/>
        <a:lstStyle/>
        <a:p>
          <a:endParaRPr lang="en-US"/>
        </a:p>
      </dgm:t>
    </dgm:pt>
    <dgm:pt modelId="{A7A164CC-7F7A-41E0-8BBA-5AB7FD164A4B}">
      <dgm:prSet/>
      <dgm:spPr/>
      <dgm:t>
        <a:bodyPr/>
        <a:lstStyle/>
        <a:p>
          <a:r>
            <a:rPr lang="en-US"/>
            <a:t>Insurance – 10,000 rupees</a:t>
          </a:r>
        </a:p>
      </dgm:t>
    </dgm:pt>
    <dgm:pt modelId="{DF4E3962-7AB4-4B4E-A3E8-2214C1B24905}" type="parTrans" cxnId="{FEC07058-2F63-43A5-881D-21571EEB7868}">
      <dgm:prSet/>
      <dgm:spPr/>
      <dgm:t>
        <a:bodyPr/>
        <a:lstStyle/>
        <a:p>
          <a:endParaRPr lang="en-US"/>
        </a:p>
      </dgm:t>
    </dgm:pt>
    <dgm:pt modelId="{D6920B31-A8AD-4AB1-8124-C3B7032B522B}" type="sibTrans" cxnId="{FEC07058-2F63-43A5-881D-21571EEB7868}">
      <dgm:prSet/>
      <dgm:spPr/>
      <dgm:t>
        <a:bodyPr/>
        <a:lstStyle/>
        <a:p>
          <a:endParaRPr lang="en-US"/>
        </a:p>
      </dgm:t>
    </dgm:pt>
    <dgm:pt modelId="{467E029A-0A3A-401F-8DAD-695922E22EBD}">
      <dgm:prSet/>
      <dgm:spPr/>
      <dgm:t>
        <a:bodyPr/>
        <a:lstStyle/>
        <a:p>
          <a:r>
            <a:rPr lang="en-US" dirty="0"/>
            <a:t>Employee costs –  3 lakhs</a:t>
          </a:r>
        </a:p>
      </dgm:t>
    </dgm:pt>
    <dgm:pt modelId="{FDE13F6D-2562-4973-9D63-CBBBF80DBC94}" type="parTrans" cxnId="{51D4099B-C071-48CE-B284-D5D50DE9812E}">
      <dgm:prSet/>
      <dgm:spPr/>
      <dgm:t>
        <a:bodyPr/>
        <a:lstStyle/>
        <a:p>
          <a:endParaRPr lang="en-US"/>
        </a:p>
      </dgm:t>
    </dgm:pt>
    <dgm:pt modelId="{403E8776-5BD7-4BBD-A7E8-AD370B8B7439}" type="sibTrans" cxnId="{51D4099B-C071-48CE-B284-D5D50DE9812E}">
      <dgm:prSet/>
      <dgm:spPr/>
      <dgm:t>
        <a:bodyPr/>
        <a:lstStyle/>
        <a:p>
          <a:endParaRPr lang="en-US"/>
        </a:p>
      </dgm:t>
    </dgm:pt>
    <dgm:pt modelId="{1CC14B73-4FD2-4CAF-993A-BDB66C8787B2}">
      <dgm:prSet/>
      <dgm:spPr/>
      <dgm:t>
        <a:bodyPr/>
        <a:lstStyle/>
        <a:p>
          <a:r>
            <a:rPr lang="en-US"/>
            <a:t>Others – 1,10,000 rupees</a:t>
          </a:r>
        </a:p>
      </dgm:t>
    </dgm:pt>
    <dgm:pt modelId="{D07B1AFD-0A6D-43B3-90B8-46A519296059}" type="parTrans" cxnId="{F6ACB9D3-587B-4246-B2B9-47BAD8CB35C3}">
      <dgm:prSet/>
      <dgm:spPr/>
      <dgm:t>
        <a:bodyPr/>
        <a:lstStyle/>
        <a:p>
          <a:endParaRPr lang="en-US"/>
        </a:p>
      </dgm:t>
    </dgm:pt>
    <dgm:pt modelId="{4DC1688A-6DF1-42E5-B179-79C68ED6E698}" type="sibTrans" cxnId="{F6ACB9D3-587B-4246-B2B9-47BAD8CB35C3}">
      <dgm:prSet/>
      <dgm:spPr/>
      <dgm:t>
        <a:bodyPr/>
        <a:lstStyle/>
        <a:p>
          <a:endParaRPr lang="en-US"/>
        </a:p>
      </dgm:t>
    </dgm:pt>
    <dgm:pt modelId="{F3F09607-4BFC-4637-827A-B8C0580B8674}">
      <dgm:prSet/>
      <dgm:spPr/>
      <dgm:t>
        <a:bodyPr/>
        <a:lstStyle/>
        <a:p>
          <a:r>
            <a:rPr lang="en-US"/>
            <a:t>Total -  8 lakhs </a:t>
          </a:r>
        </a:p>
      </dgm:t>
    </dgm:pt>
    <dgm:pt modelId="{0DBFD717-14AB-4DF9-9E90-80D2B25E8AF6}" type="parTrans" cxnId="{740A16C6-A3FD-4C29-92F5-ECCDC986E094}">
      <dgm:prSet/>
      <dgm:spPr/>
      <dgm:t>
        <a:bodyPr/>
        <a:lstStyle/>
        <a:p>
          <a:endParaRPr lang="en-US"/>
        </a:p>
      </dgm:t>
    </dgm:pt>
    <dgm:pt modelId="{1B4A9EB8-5BE8-426F-AAC0-D2A78993034C}" type="sibTrans" cxnId="{740A16C6-A3FD-4C29-92F5-ECCDC986E094}">
      <dgm:prSet/>
      <dgm:spPr/>
      <dgm:t>
        <a:bodyPr/>
        <a:lstStyle/>
        <a:p>
          <a:endParaRPr lang="en-US"/>
        </a:p>
      </dgm:t>
    </dgm:pt>
    <dgm:pt modelId="{5C27E9ED-C09C-4D06-844E-991C0A55A289}" type="pres">
      <dgm:prSet presAssocID="{482F8B57-AEF9-40CC-AFA8-80DFA3A3ACF4}" presName="root" presStyleCnt="0">
        <dgm:presLayoutVars>
          <dgm:dir/>
          <dgm:resizeHandles val="exact"/>
        </dgm:presLayoutVars>
      </dgm:prSet>
      <dgm:spPr/>
    </dgm:pt>
    <dgm:pt modelId="{4B8A033D-315A-4315-BF3D-A94B61497797}" type="pres">
      <dgm:prSet presAssocID="{420947CF-1B3F-4DB1-8281-D851C1830EEA}" presName="compNode" presStyleCnt="0"/>
      <dgm:spPr/>
    </dgm:pt>
    <dgm:pt modelId="{7C948132-F11B-4F4C-B3FD-834EB3B07FC0}" type="pres">
      <dgm:prSet presAssocID="{420947CF-1B3F-4DB1-8281-D851C1830EE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7FBC0374-5416-45BF-B1F2-B65AAF5597F1}" type="pres">
      <dgm:prSet presAssocID="{420947CF-1B3F-4DB1-8281-D851C1830EEA}" presName="iconSpace" presStyleCnt="0"/>
      <dgm:spPr/>
    </dgm:pt>
    <dgm:pt modelId="{94E476EB-340E-4584-A686-5255FB1CAB95}" type="pres">
      <dgm:prSet presAssocID="{420947CF-1B3F-4DB1-8281-D851C1830EEA}" presName="parTx" presStyleLbl="revTx" presStyleIdx="0" presStyleCnt="4">
        <dgm:presLayoutVars>
          <dgm:chMax val="0"/>
          <dgm:chPref val="0"/>
        </dgm:presLayoutVars>
      </dgm:prSet>
      <dgm:spPr/>
    </dgm:pt>
    <dgm:pt modelId="{36BE5865-DEED-446F-AE48-0AED61951948}" type="pres">
      <dgm:prSet presAssocID="{420947CF-1B3F-4DB1-8281-D851C1830EEA}" presName="txSpace" presStyleCnt="0"/>
      <dgm:spPr/>
    </dgm:pt>
    <dgm:pt modelId="{51239217-8120-46F7-9A01-BB2ED80442F8}" type="pres">
      <dgm:prSet presAssocID="{420947CF-1B3F-4DB1-8281-D851C1830EEA}" presName="desTx" presStyleLbl="revTx" presStyleIdx="1" presStyleCnt="4">
        <dgm:presLayoutVars/>
      </dgm:prSet>
      <dgm:spPr/>
    </dgm:pt>
    <dgm:pt modelId="{FFE4A4C4-D564-4385-B8D8-809B016C11FE}" type="pres">
      <dgm:prSet presAssocID="{A3AEE4C8-8345-4AA3-94A6-0E6EDC2781FE}" presName="sibTrans" presStyleCnt="0"/>
      <dgm:spPr/>
    </dgm:pt>
    <dgm:pt modelId="{E2AFD0F3-92BE-4822-97D5-87E9B87A3504}" type="pres">
      <dgm:prSet presAssocID="{06ED6421-6291-431C-A4D9-8D80EBAC76C9}" presName="compNode" presStyleCnt="0"/>
      <dgm:spPr/>
    </dgm:pt>
    <dgm:pt modelId="{00E3FCFC-F618-4501-A516-40F2FDC77AF5}" type="pres">
      <dgm:prSet presAssocID="{06ED6421-6291-431C-A4D9-8D80EBAC76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pee"/>
        </a:ext>
      </dgm:extLst>
    </dgm:pt>
    <dgm:pt modelId="{048F7716-AA48-426B-AF19-15DD4EBD9EE2}" type="pres">
      <dgm:prSet presAssocID="{06ED6421-6291-431C-A4D9-8D80EBAC76C9}" presName="iconSpace" presStyleCnt="0"/>
      <dgm:spPr/>
    </dgm:pt>
    <dgm:pt modelId="{AC151AD1-3E04-495E-8120-E9DC8D66C6A5}" type="pres">
      <dgm:prSet presAssocID="{06ED6421-6291-431C-A4D9-8D80EBAC76C9}" presName="parTx" presStyleLbl="revTx" presStyleIdx="2" presStyleCnt="4">
        <dgm:presLayoutVars>
          <dgm:chMax val="0"/>
          <dgm:chPref val="0"/>
        </dgm:presLayoutVars>
      </dgm:prSet>
      <dgm:spPr/>
    </dgm:pt>
    <dgm:pt modelId="{CF65B2AB-E17D-4689-8FE5-A95F7FB7585D}" type="pres">
      <dgm:prSet presAssocID="{06ED6421-6291-431C-A4D9-8D80EBAC76C9}" presName="txSpace" presStyleCnt="0"/>
      <dgm:spPr/>
    </dgm:pt>
    <dgm:pt modelId="{0D075CCE-FC55-4D7D-B740-54AF255978C9}" type="pres">
      <dgm:prSet presAssocID="{06ED6421-6291-431C-A4D9-8D80EBAC76C9}" presName="desTx" presStyleLbl="revTx" presStyleIdx="3" presStyleCnt="4">
        <dgm:presLayoutVars/>
      </dgm:prSet>
      <dgm:spPr/>
    </dgm:pt>
  </dgm:ptLst>
  <dgm:cxnLst>
    <dgm:cxn modelId="{616D511D-1851-40E1-A4F3-EF0331D766DE}" type="presOf" srcId="{2BD6E36E-E641-418C-B698-1B018C2282AD}" destId="{0D075CCE-FC55-4D7D-B740-54AF255978C9}" srcOrd="0" destOrd="1" presId="urn:microsoft.com/office/officeart/2018/5/layout/CenteredIconLabelDescriptionList"/>
    <dgm:cxn modelId="{06444632-D78A-4DD2-995D-1D545EC38EA7}" srcId="{06ED6421-6291-431C-A4D9-8D80EBAC76C9}" destId="{DDB4B232-4125-4852-B043-29D874C21C70}" srcOrd="3" destOrd="0" parTransId="{817B3A51-5DBD-4459-A026-ACF50F0AC410}" sibTransId="{9C009462-3879-475C-B598-BF9F4F30AE75}"/>
    <dgm:cxn modelId="{FD91A734-D8F6-4445-8CE3-AA74D66176E6}" srcId="{420947CF-1B3F-4DB1-8281-D851C1830EEA}" destId="{12FADC1A-EF18-4E46-8FEA-5C551B96F41C}" srcOrd="5" destOrd="0" parTransId="{48C62E5F-1918-4648-A381-E08FF12B123D}" sibTransId="{2FE90E53-F7B1-400E-9077-311BE1C23BB8}"/>
    <dgm:cxn modelId="{C43DA336-9ECA-4939-B1C3-F8A8F1B27EBF}" type="presOf" srcId="{D814ECB8-35EC-4BF8-8FAB-4E79B7CF47A7}" destId="{51239217-8120-46F7-9A01-BB2ED80442F8}" srcOrd="0" destOrd="4" presId="urn:microsoft.com/office/officeart/2018/5/layout/CenteredIconLabelDescriptionList"/>
    <dgm:cxn modelId="{5FB28E38-3B1A-4E39-B6C4-250DB64E4B03}" type="presOf" srcId="{2352163A-67FC-4B21-B439-69F1D20513E2}" destId="{0D075CCE-FC55-4D7D-B740-54AF255978C9}" srcOrd="0" destOrd="4" presId="urn:microsoft.com/office/officeart/2018/5/layout/CenteredIconLabelDescriptionList"/>
    <dgm:cxn modelId="{B180A039-96B1-42D8-9565-CB91A272E7B6}" type="presOf" srcId="{F3F09607-4BFC-4637-827A-B8C0580B8674}" destId="{0D075CCE-FC55-4D7D-B740-54AF255978C9}" srcOrd="0" destOrd="8" presId="urn:microsoft.com/office/officeart/2018/5/layout/CenteredIconLabelDescriptionList"/>
    <dgm:cxn modelId="{B535E949-829E-49B2-A039-D0EE11D1879D}" srcId="{06ED6421-6291-431C-A4D9-8D80EBAC76C9}" destId="{8B218536-3B45-4980-9A81-1EAD5446DC5C}" srcOrd="0" destOrd="0" parTransId="{21C8A05D-53AE-40E5-9628-149D48D61352}" sibTransId="{50A7388A-2851-4A74-90EF-B427C64618A3}"/>
    <dgm:cxn modelId="{0D62FD4D-0217-4D23-B886-1E7A0B9DFFCA}" type="presOf" srcId="{12FADC1A-EF18-4E46-8FEA-5C551B96F41C}" destId="{51239217-8120-46F7-9A01-BB2ED80442F8}" srcOrd="0" destOrd="5" presId="urn:microsoft.com/office/officeart/2018/5/layout/CenteredIconLabelDescriptionList"/>
    <dgm:cxn modelId="{FEC07058-2F63-43A5-881D-21571EEB7868}" srcId="{06ED6421-6291-431C-A4D9-8D80EBAC76C9}" destId="{A7A164CC-7F7A-41E0-8BBA-5AB7FD164A4B}" srcOrd="5" destOrd="0" parTransId="{DF4E3962-7AB4-4B4E-A3E8-2214C1B24905}" sibTransId="{D6920B31-A8AD-4AB1-8124-C3B7032B522B}"/>
    <dgm:cxn modelId="{711AC360-046C-4AD1-A835-891FFA30739D}" type="presOf" srcId="{B3E185DB-86D3-4156-83AC-11350BE80825}" destId="{51239217-8120-46F7-9A01-BB2ED80442F8}" srcOrd="0" destOrd="0" presId="urn:microsoft.com/office/officeart/2018/5/layout/CenteredIconLabelDescriptionList"/>
    <dgm:cxn modelId="{CEFAED61-418B-45BB-A665-3A68D704A50B}" type="presOf" srcId="{9C976F29-35AA-4E70-91F4-4DFF5D89E4D4}" destId="{51239217-8120-46F7-9A01-BB2ED80442F8}" srcOrd="0" destOrd="6" presId="urn:microsoft.com/office/officeart/2018/5/layout/CenteredIconLabelDescriptionList"/>
    <dgm:cxn modelId="{653D8B64-1C8B-4067-965F-11AF5C0773B9}" type="presOf" srcId="{06ED6421-6291-431C-A4D9-8D80EBAC76C9}" destId="{AC151AD1-3E04-495E-8120-E9DC8D66C6A5}" srcOrd="0" destOrd="0" presId="urn:microsoft.com/office/officeart/2018/5/layout/CenteredIconLabelDescriptionList"/>
    <dgm:cxn modelId="{E41F1E70-1149-447D-8559-F6E251FE8BFB}" srcId="{420947CF-1B3F-4DB1-8281-D851C1830EEA}" destId="{872B267A-DA08-466D-88F8-2DDB04BCF9EE}" srcOrd="1" destOrd="0" parTransId="{363A7C1A-1AFC-4AFC-B5CC-F5D4FFFC3C5D}" sibTransId="{C0A7E562-F7D4-4ADF-BE7A-566583DD4D3C}"/>
    <dgm:cxn modelId="{1FD4E271-03B3-408B-9129-6AC5B837A858}" type="presOf" srcId="{F1BA3A51-2E98-477D-B05D-A65F91A83B17}" destId="{51239217-8120-46F7-9A01-BB2ED80442F8}" srcOrd="0" destOrd="3" presId="urn:microsoft.com/office/officeart/2018/5/layout/CenteredIconLabelDescriptionList"/>
    <dgm:cxn modelId="{07347480-AA32-44C8-99A6-88B3BC7E0A32}" srcId="{420947CF-1B3F-4DB1-8281-D851C1830EEA}" destId="{D814ECB8-35EC-4BF8-8FAB-4E79B7CF47A7}" srcOrd="4" destOrd="0" parTransId="{17967069-C6D0-4CA3-9E7F-E7A91768060D}" sibTransId="{CEB51B98-B735-4710-8F26-EBA4F798267D}"/>
    <dgm:cxn modelId="{B3DFB48B-3ACD-4895-9063-F862126066D6}" srcId="{420947CF-1B3F-4DB1-8281-D851C1830EEA}" destId="{B3E185DB-86D3-4156-83AC-11350BE80825}" srcOrd="0" destOrd="0" parTransId="{436A215F-2BCD-4724-A7CC-E1BEB8AA9941}" sibTransId="{E8A2046D-D08A-413B-8094-DEC3B055FD31}"/>
    <dgm:cxn modelId="{E854EE8F-5FB9-461B-94F0-1A026BC130E1}" type="presOf" srcId="{1CC14B73-4FD2-4CAF-993A-BDB66C8787B2}" destId="{0D075CCE-FC55-4D7D-B740-54AF255978C9}" srcOrd="0" destOrd="7" presId="urn:microsoft.com/office/officeart/2018/5/layout/CenteredIconLabelDescriptionList"/>
    <dgm:cxn modelId="{0B6C1291-5D81-4D41-883E-987739F37A94}" type="presOf" srcId="{872B267A-DA08-466D-88F8-2DDB04BCF9EE}" destId="{51239217-8120-46F7-9A01-BB2ED80442F8}" srcOrd="0" destOrd="1" presId="urn:microsoft.com/office/officeart/2018/5/layout/CenteredIconLabelDescriptionList"/>
    <dgm:cxn modelId="{CA81B999-90E1-4169-9E77-77485C5F2DB1}" type="presOf" srcId="{467E029A-0A3A-401F-8DAD-695922E22EBD}" destId="{0D075CCE-FC55-4D7D-B740-54AF255978C9}" srcOrd="0" destOrd="6" presId="urn:microsoft.com/office/officeart/2018/5/layout/CenteredIconLabelDescriptionList"/>
    <dgm:cxn modelId="{51D4099B-C071-48CE-B284-D5D50DE9812E}" srcId="{06ED6421-6291-431C-A4D9-8D80EBAC76C9}" destId="{467E029A-0A3A-401F-8DAD-695922E22EBD}" srcOrd="6" destOrd="0" parTransId="{FDE13F6D-2562-4973-9D63-CBBBF80DBC94}" sibTransId="{403E8776-5BD7-4BBD-A7E8-AD370B8B7439}"/>
    <dgm:cxn modelId="{9F25849F-68FC-4E21-8705-E5073111E4CA}" srcId="{420947CF-1B3F-4DB1-8281-D851C1830EEA}" destId="{F1BA3A51-2E98-477D-B05D-A65F91A83B17}" srcOrd="3" destOrd="0" parTransId="{91977E72-B124-4C96-9059-4B31CE3D25F5}" sibTransId="{A53FECA5-6CCB-45A8-AE47-A985310DED81}"/>
    <dgm:cxn modelId="{207869A8-F2B9-43C1-9A65-768200737D2D}" srcId="{482F8B57-AEF9-40CC-AFA8-80DFA3A3ACF4}" destId="{420947CF-1B3F-4DB1-8281-D851C1830EEA}" srcOrd="0" destOrd="0" parTransId="{6A658BFB-F9E6-42D9-9398-7897544612F7}" sibTransId="{A3AEE4C8-8345-4AA3-94A6-0E6EDC2781FE}"/>
    <dgm:cxn modelId="{AC73DFA9-6102-4376-9BF8-2891C3A63494}" srcId="{06ED6421-6291-431C-A4D9-8D80EBAC76C9}" destId="{932DCCB9-54E6-49CE-81AD-157C61A14F26}" srcOrd="2" destOrd="0" parTransId="{61269364-C67B-4220-80BE-266A820858CB}" sibTransId="{0C0CDBB2-0051-4637-B1A2-8C30FAC4DB02}"/>
    <dgm:cxn modelId="{8B4E85B1-F428-460C-B4EF-B4AF72E698C1}" srcId="{06ED6421-6291-431C-A4D9-8D80EBAC76C9}" destId="{2BD6E36E-E641-418C-B698-1B018C2282AD}" srcOrd="1" destOrd="0" parTransId="{D2903905-5268-4F16-BBA7-826962A930AC}" sibTransId="{7C2C75A3-95FF-4F43-AC5E-0ABF9D648B3E}"/>
    <dgm:cxn modelId="{118FDBB5-033B-4B2B-97B7-2CDF9A1925D9}" srcId="{420947CF-1B3F-4DB1-8281-D851C1830EEA}" destId="{2B2F465B-D354-44A3-9A83-12CF514B564B}" srcOrd="2" destOrd="0" parTransId="{10536134-7F30-4954-A7C2-D665DB0E32C2}" sibTransId="{2B66C270-654B-4141-AC56-D75FBDECCD64}"/>
    <dgm:cxn modelId="{0206EBB7-11AD-4A8B-A5DC-E2B03F565BC6}" type="presOf" srcId="{420947CF-1B3F-4DB1-8281-D851C1830EEA}" destId="{94E476EB-340E-4584-A686-5255FB1CAB95}" srcOrd="0" destOrd="0" presId="urn:microsoft.com/office/officeart/2018/5/layout/CenteredIconLabelDescriptionList"/>
    <dgm:cxn modelId="{B6AA07BB-9883-4069-8B46-9E040C8815E1}" type="presOf" srcId="{8B218536-3B45-4980-9A81-1EAD5446DC5C}" destId="{0D075CCE-FC55-4D7D-B740-54AF255978C9}" srcOrd="0" destOrd="0" presId="urn:microsoft.com/office/officeart/2018/5/layout/CenteredIconLabelDescriptionList"/>
    <dgm:cxn modelId="{B76437BF-D661-4A2E-84E9-2030ABDFDAA3}" type="presOf" srcId="{932DCCB9-54E6-49CE-81AD-157C61A14F26}" destId="{0D075CCE-FC55-4D7D-B740-54AF255978C9}" srcOrd="0" destOrd="2" presId="urn:microsoft.com/office/officeart/2018/5/layout/CenteredIconLabelDescriptionList"/>
    <dgm:cxn modelId="{5918F9C1-FD1B-46DB-B1AE-05AAF5A9EA9F}" type="presOf" srcId="{482F8B57-AEF9-40CC-AFA8-80DFA3A3ACF4}" destId="{5C27E9ED-C09C-4D06-844E-991C0A55A289}" srcOrd="0" destOrd="0" presId="urn:microsoft.com/office/officeart/2018/5/layout/CenteredIconLabelDescriptionList"/>
    <dgm:cxn modelId="{740A16C6-A3FD-4C29-92F5-ECCDC986E094}" srcId="{06ED6421-6291-431C-A4D9-8D80EBAC76C9}" destId="{F3F09607-4BFC-4637-827A-B8C0580B8674}" srcOrd="8" destOrd="0" parTransId="{0DBFD717-14AB-4DF9-9E90-80D2B25E8AF6}" sibTransId="{1B4A9EB8-5BE8-426F-AAC0-D2A78993034C}"/>
    <dgm:cxn modelId="{E7C562CA-A9E3-43E4-9766-196A469A4DDB}" type="presOf" srcId="{2B2F465B-D354-44A3-9A83-12CF514B564B}" destId="{51239217-8120-46F7-9A01-BB2ED80442F8}" srcOrd="0" destOrd="2" presId="urn:microsoft.com/office/officeart/2018/5/layout/CenteredIconLabelDescriptionList"/>
    <dgm:cxn modelId="{84BF9CCE-9EB2-433D-834A-F7580E3D004F}" srcId="{420947CF-1B3F-4DB1-8281-D851C1830EEA}" destId="{9C976F29-35AA-4E70-91F4-4DFF5D89E4D4}" srcOrd="6" destOrd="0" parTransId="{FF7B47CB-D186-4075-A67C-7B0F50A69108}" sibTransId="{FAF990F3-F693-44C5-AB48-D57CFCC61807}"/>
    <dgm:cxn modelId="{F6ACB9D3-587B-4246-B2B9-47BAD8CB35C3}" srcId="{06ED6421-6291-431C-A4D9-8D80EBAC76C9}" destId="{1CC14B73-4FD2-4CAF-993A-BDB66C8787B2}" srcOrd="7" destOrd="0" parTransId="{D07B1AFD-0A6D-43B3-90B8-46A519296059}" sibTransId="{4DC1688A-6DF1-42E5-B179-79C68ED6E698}"/>
    <dgm:cxn modelId="{9EDD2CE3-009B-47A6-86F6-D94DB6AB99FA}" srcId="{06ED6421-6291-431C-A4D9-8D80EBAC76C9}" destId="{2352163A-67FC-4B21-B439-69F1D20513E2}" srcOrd="4" destOrd="0" parTransId="{1C04409E-8E7F-44C9-BE34-C3BC16E6597A}" sibTransId="{8876C53C-18C5-404B-93CA-FE521F76ACF6}"/>
    <dgm:cxn modelId="{92AD06E9-8713-44F7-938C-139CA09AC69F}" srcId="{482F8B57-AEF9-40CC-AFA8-80DFA3A3ACF4}" destId="{06ED6421-6291-431C-A4D9-8D80EBAC76C9}" srcOrd="1" destOrd="0" parTransId="{4337B01C-A694-49AB-8119-E2CF975235D8}" sibTransId="{54E2ECC2-78AD-48F5-A20C-DE038B547745}"/>
    <dgm:cxn modelId="{E4210FF3-E8A4-4839-BDCC-FF5B53C8F766}" type="presOf" srcId="{A7A164CC-7F7A-41E0-8BBA-5AB7FD164A4B}" destId="{0D075CCE-FC55-4D7D-B740-54AF255978C9}" srcOrd="0" destOrd="5" presId="urn:microsoft.com/office/officeart/2018/5/layout/CenteredIconLabelDescriptionList"/>
    <dgm:cxn modelId="{152EFAF6-92A1-4544-A8CB-A20608A991E9}" type="presOf" srcId="{DDB4B232-4125-4852-B043-29D874C21C70}" destId="{0D075CCE-FC55-4D7D-B740-54AF255978C9}" srcOrd="0" destOrd="3" presId="urn:microsoft.com/office/officeart/2018/5/layout/CenteredIconLabelDescriptionList"/>
    <dgm:cxn modelId="{2A136843-98F4-4E46-B921-CEDDBDEB55B6}" type="presParOf" srcId="{5C27E9ED-C09C-4D06-844E-991C0A55A289}" destId="{4B8A033D-315A-4315-BF3D-A94B61497797}" srcOrd="0" destOrd="0" presId="urn:microsoft.com/office/officeart/2018/5/layout/CenteredIconLabelDescriptionList"/>
    <dgm:cxn modelId="{2EB88529-1C75-47D0-A15C-30993A0D427C}" type="presParOf" srcId="{4B8A033D-315A-4315-BF3D-A94B61497797}" destId="{7C948132-F11B-4F4C-B3FD-834EB3B07FC0}" srcOrd="0" destOrd="0" presId="urn:microsoft.com/office/officeart/2018/5/layout/CenteredIconLabelDescriptionList"/>
    <dgm:cxn modelId="{350979E2-89B6-4630-BF53-3E500058CEA9}" type="presParOf" srcId="{4B8A033D-315A-4315-BF3D-A94B61497797}" destId="{7FBC0374-5416-45BF-B1F2-B65AAF5597F1}" srcOrd="1" destOrd="0" presId="urn:microsoft.com/office/officeart/2018/5/layout/CenteredIconLabelDescriptionList"/>
    <dgm:cxn modelId="{B28EE012-49C4-4817-A81D-3FB834565A9A}" type="presParOf" srcId="{4B8A033D-315A-4315-BF3D-A94B61497797}" destId="{94E476EB-340E-4584-A686-5255FB1CAB95}" srcOrd="2" destOrd="0" presId="urn:microsoft.com/office/officeart/2018/5/layout/CenteredIconLabelDescriptionList"/>
    <dgm:cxn modelId="{8D6E443C-886A-4A49-9EC4-5DC4C4A7EAAA}" type="presParOf" srcId="{4B8A033D-315A-4315-BF3D-A94B61497797}" destId="{36BE5865-DEED-446F-AE48-0AED61951948}" srcOrd="3" destOrd="0" presId="urn:microsoft.com/office/officeart/2018/5/layout/CenteredIconLabelDescriptionList"/>
    <dgm:cxn modelId="{8C8E9B9F-C692-4481-80CC-996484B73985}" type="presParOf" srcId="{4B8A033D-315A-4315-BF3D-A94B61497797}" destId="{51239217-8120-46F7-9A01-BB2ED80442F8}" srcOrd="4" destOrd="0" presId="urn:microsoft.com/office/officeart/2018/5/layout/CenteredIconLabelDescriptionList"/>
    <dgm:cxn modelId="{7B05BBCC-96A9-4A58-B29B-8E8225414915}" type="presParOf" srcId="{5C27E9ED-C09C-4D06-844E-991C0A55A289}" destId="{FFE4A4C4-D564-4385-B8D8-809B016C11FE}" srcOrd="1" destOrd="0" presId="urn:microsoft.com/office/officeart/2018/5/layout/CenteredIconLabelDescriptionList"/>
    <dgm:cxn modelId="{7CB5DCD8-F24F-43EE-B477-9512DE344CE9}" type="presParOf" srcId="{5C27E9ED-C09C-4D06-844E-991C0A55A289}" destId="{E2AFD0F3-92BE-4822-97D5-87E9B87A3504}" srcOrd="2" destOrd="0" presId="urn:microsoft.com/office/officeart/2018/5/layout/CenteredIconLabelDescriptionList"/>
    <dgm:cxn modelId="{A15BC1A4-EE53-435B-B261-0D046D92DD18}" type="presParOf" srcId="{E2AFD0F3-92BE-4822-97D5-87E9B87A3504}" destId="{00E3FCFC-F618-4501-A516-40F2FDC77AF5}" srcOrd="0" destOrd="0" presId="urn:microsoft.com/office/officeart/2018/5/layout/CenteredIconLabelDescriptionList"/>
    <dgm:cxn modelId="{0F95E4F9-D9B9-444C-BBEF-FD4679741690}" type="presParOf" srcId="{E2AFD0F3-92BE-4822-97D5-87E9B87A3504}" destId="{048F7716-AA48-426B-AF19-15DD4EBD9EE2}" srcOrd="1" destOrd="0" presId="urn:microsoft.com/office/officeart/2018/5/layout/CenteredIconLabelDescriptionList"/>
    <dgm:cxn modelId="{384B5B84-0348-4CBC-A5A2-6D8393535E3F}" type="presParOf" srcId="{E2AFD0F3-92BE-4822-97D5-87E9B87A3504}" destId="{AC151AD1-3E04-495E-8120-E9DC8D66C6A5}" srcOrd="2" destOrd="0" presId="urn:microsoft.com/office/officeart/2018/5/layout/CenteredIconLabelDescriptionList"/>
    <dgm:cxn modelId="{98374906-33A0-4E39-91DC-EFC05094F39D}" type="presParOf" srcId="{E2AFD0F3-92BE-4822-97D5-87E9B87A3504}" destId="{CF65B2AB-E17D-4689-8FE5-A95F7FB7585D}" srcOrd="3" destOrd="0" presId="urn:microsoft.com/office/officeart/2018/5/layout/CenteredIconLabelDescriptionList"/>
    <dgm:cxn modelId="{4725C0E1-DC21-4110-9A81-3CD54E179B10}" type="presParOf" srcId="{E2AFD0F3-92BE-4822-97D5-87E9B87A3504}" destId="{0D075CCE-FC55-4D7D-B740-54AF255978C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48132-F11B-4F4C-B3FD-834EB3B07FC0}">
      <dsp:nvSpPr>
        <dsp:cNvPr id="0" name=""/>
        <dsp:cNvSpPr/>
      </dsp:nvSpPr>
      <dsp:spPr>
        <a:xfrm>
          <a:off x="2259155" y="0"/>
          <a:ext cx="1509048" cy="1351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E476EB-340E-4584-A686-5255FB1CAB95}">
      <dsp:nvSpPr>
        <dsp:cNvPr id="0" name=""/>
        <dsp:cNvSpPr/>
      </dsp:nvSpPr>
      <dsp:spPr>
        <a:xfrm>
          <a:off x="857896" y="1511601"/>
          <a:ext cx="4311566" cy="57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CAPEX:</a:t>
          </a:r>
        </a:p>
      </dsp:txBody>
      <dsp:txXfrm>
        <a:off x="857896" y="1511601"/>
        <a:ext cx="4311566" cy="579269"/>
      </dsp:txXfrm>
    </dsp:sp>
    <dsp:sp modelId="{51239217-8120-46F7-9A01-BB2ED80442F8}">
      <dsp:nvSpPr>
        <dsp:cNvPr id="0" name=""/>
        <dsp:cNvSpPr/>
      </dsp:nvSpPr>
      <dsp:spPr>
        <a:xfrm>
          <a:off x="857896" y="2165277"/>
          <a:ext cx="4311566" cy="199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Architecture and structural renovation – 15 lakhs</a:t>
          </a:r>
        </a:p>
        <a:p>
          <a:pPr marL="0" lvl="0" indent="0" algn="ctr" defTabSz="755650">
            <a:lnSpc>
              <a:spcPct val="90000"/>
            </a:lnSpc>
            <a:spcBef>
              <a:spcPct val="0"/>
            </a:spcBef>
            <a:spcAft>
              <a:spcPct val="35000"/>
            </a:spcAft>
            <a:buNone/>
          </a:pPr>
          <a:r>
            <a:rPr lang="en-US" sz="1700" kern="1200"/>
            <a:t>Registration and licensing – 1 lakh</a:t>
          </a:r>
        </a:p>
        <a:p>
          <a:pPr marL="0" lvl="0" indent="0" algn="ctr" defTabSz="755650">
            <a:lnSpc>
              <a:spcPct val="90000"/>
            </a:lnSpc>
            <a:spcBef>
              <a:spcPct val="0"/>
            </a:spcBef>
            <a:spcAft>
              <a:spcPct val="35000"/>
            </a:spcAft>
            <a:buNone/>
          </a:pPr>
          <a:r>
            <a:rPr lang="en-US" sz="1700" kern="1200"/>
            <a:t>Furniture – 6 lakhs</a:t>
          </a:r>
        </a:p>
        <a:p>
          <a:pPr marL="0" lvl="0" indent="0" algn="ctr" defTabSz="755650">
            <a:lnSpc>
              <a:spcPct val="90000"/>
            </a:lnSpc>
            <a:spcBef>
              <a:spcPct val="0"/>
            </a:spcBef>
            <a:spcAft>
              <a:spcPct val="35000"/>
            </a:spcAft>
            <a:buNone/>
          </a:pPr>
          <a:r>
            <a:rPr lang="en-US" sz="1700" kern="1200"/>
            <a:t>Kitchen and dining equipment – 12 lakhs</a:t>
          </a:r>
        </a:p>
        <a:p>
          <a:pPr marL="0" lvl="0" indent="0" algn="ctr" defTabSz="755650">
            <a:lnSpc>
              <a:spcPct val="90000"/>
            </a:lnSpc>
            <a:spcBef>
              <a:spcPct val="0"/>
            </a:spcBef>
            <a:spcAft>
              <a:spcPct val="35000"/>
            </a:spcAft>
            <a:buNone/>
          </a:pPr>
          <a:r>
            <a:rPr lang="en-US" sz="1700" kern="1200"/>
            <a:t>Initial Raw material spending – 5 lakhs</a:t>
          </a:r>
        </a:p>
        <a:p>
          <a:pPr marL="0" lvl="0" indent="0" algn="ctr" defTabSz="755650">
            <a:lnSpc>
              <a:spcPct val="90000"/>
            </a:lnSpc>
            <a:spcBef>
              <a:spcPct val="0"/>
            </a:spcBef>
            <a:spcAft>
              <a:spcPct val="35000"/>
            </a:spcAft>
            <a:buNone/>
          </a:pPr>
          <a:r>
            <a:rPr lang="en-US" sz="1700" kern="1200"/>
            <a:t>Brand development and marketing – 3 lakhs</a:t>
          </a:r>
        </a:p>
        <a:p>
          <a:pPr marL="0" lvl="0" indent="0" algn="ctr" defTabSz="755650">
            <a:lnSpc>
              <a:spcPct val="90000"/>
            </a:lnSpc>
            <a:spcBef>
              <a:spcPct val="0"/>
            </a:spcBef>
            <a:spcAft>
              <a:spcPct val="35000"/>
            </a:spcAft>
            <a:buNone/>
          </a:pPr>
          <a:r>
            <a:rPr lang="en-US" sz="1700" kern="1200"/>
            <a:t>Total – 42 lakhs</a:t>
          </a:r>
        </a:p>
      </dsp:txBody>
      <dsp:txXfrm>
        <a:off x="857896" y="2165277"/>
        <a:ext cx="4311566" cy="1992386"/>
      </dsp:txXfrm>
    </dsp:sp>
    <dsp:sp modelId="{00E3FCFC-F618-4501-A516-40F2FDC77AF5}">
      <dsp:nvSpPr>
        <dsp:cNvPr id="0" name=""/>
        <dsp:cNvSpPr/>
      </dsp:nvSpPr>
      <dsp:spPr>
        <a:xfrm>
          <a:off x="7325246" y="0"/>
          <a:ext cx="1509048" cy="1351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51AD1-3E04-495E-8120-E9DC8D66C6A5}">
      <dsp:nvSpPr>
        <dsp:cNvPr id="0" name=""/>
        <dsp:cNvSpPr/>
      </dsp:nvSpPr>
      <dsp:spPr>
        <a:xfrm>
          <a:off x="5923987" y="1511601"/>
          <a:ext cx="4311566" cy="57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OPEX: </a:t>
          </a:r>
        </a:p>
      </dsp:txBody>
      <dsp:txXfrm>
        <a:off x="5923987" y="1511601"/>
        <a:ext cx="4311566" cy="579269"/>
      </dsp:txXfrm>
    </dsp:sp>
    <dsp:sp modelId="{0D075CCE-FC55-4D7D-B740-54AF255978C9}">
      <dsp:nvSpPr>
        <dsp:cNvPr id="0" name=""/>
        <dsp:cNvSpPr/>
      </dsp:nvSpPr>
      <dsp:spPr>
        <a:xfrm>
          <a:off x="5923987" y="2165277"/>
          <a:ext cx="4311566" cy="199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Rent – 1 lakh</a:t>
          </a:r>
        </a:p>
        <a:p>
          <a:pPr marL="0" lvl="0" indent="0" algn="ctr" defTabSz="755650">
            <a:lnSpc>
              <a:spcPct val="90000"/>
            </a:lnSpc>
            <a:spcBef>
              <a:spcPct val="0"/>
            </a:spcBef>
            <a:spcAft>
              <a:spcPct val="35000"/>
            </a:spcAft>
            <a:buNone/>
          </a:pPr>
          <a:r>
            <a:rPr lang="en-US" sz="1700" kern="1200" dirty="0"/>
            <a:t>Utilities – 40,000 rupees</a:t>
          </a:r>
        </a:p>
        <a:p>
          <a:pPr marL="0" lvl="0" indent="0" algn="ctr" defTabSz="755650">
            <a:lnSpc>
              <a:spcPct val="90000"/>
            </a:lnSpc>
            <a:spcBef>
              <a:spcPct val="0"/>
            </a:spcBef>
            <a:spcAft>
              <a:spcPct val="35000"/>
            </a:spcAft>
            <a:buNone/>
          </a:pPr>
          <a:r>
            <a:rPr lang="en-US" sz="1700" kern="1200"/>
            <a:t>Raw material – 1,70,000 rupees</a:t>
          </a:r>
        </a:p>
        <a:p>
          <a:pPr marL="0" lvl="0" indent="0" algn="ctr" defTabSz="755650">
            <a:lnSpc>
              <a:spcPct val="90000"/>
            </a:lnSpc>
            <a:spcBef>
              <a:spcPct val="0"/>
            </a:spcBef>
            <a:spcAft>
              <a:spcPct val="35000"/>
            </a:spcAft>
            <a:buNone/>
          </a:pPr>
          <a:r>
            <a:rPr lang="en-US" sz="1700" kern="1200"/>
            <a:t>Ongoing promotions – 50,000 rupees</a:t>
          </a:r>
        </a:p>
        <a:p>
          <a:pPr marL="0" lvl="0" indent="0" algn="ctr" defTabSz="755650">
            <a:lnSpc>
              <a:spcPct val="90000"/>
            </a:lnSpc>
            <a:spcBef>
              <a:spcPct val="0"/>
            </a:spcBef>
            <a:spcAft>
              <a:spcPct val="35000"/>
            </a:spcAft>
            <a:buNone/>
          </a:pPr>
          <a:r>
            <a:rPr lang="en-US" sz="1700" kern="1200"/>
            <a:t>Maintenance costs – 20,000 rupees</a:t>
          </a:r>
        </a:p>
        <a:p>
          <a:pPr marL="0" lvl="0" indent="0" algn="ctr" defTabSz="755650">
            <a:lnSpc>
              <a:spcPct val="90000"/>
            </a:lnSpc>
            <a:spcBef>
              <a:spcPct val="0"/>
            </a:spcBef>
            <a:spcAft>
              <a:spcPct val="35000"/>
            </a:spcAft>
            <a:buNone/>
          </a:pPr>
          <a:r>
            <a:rPr lang="en-US" sz="1700" kern="1200"/>
            <a:t>Insurance – 10,000 rupees</a:t>
          </a:r>
        </a:p>
        <a:p>
          <a:pPr marL="0" lvl="0" indent="0" algn="ctr" defTabSz="755650">
            <a:lnSpc>
              <a:spcPct val="90000"/>
            </a:lnSpc>
            <a:spcBef>
              <a:spcPct val="0"/>
            </a:spcBef>
            <a:spcAft>
              <a:spcPct val="35000"/>
            </a:spcAft>
            <a:buNone/>
          </a:pPr>
          <a:r>
            <a:rPr lang="en-US" sz="1700" kern="1200" dirty="0"/>
            <a:t>Employee costs –  3 lakhs</a:t>
          </a:r>
        </a:p>
        <a:p>
          <a:pPr marL="0" lvl="0" indent="0" algn="ctr" defTabSz="755650">
            <a:lnSpc>
              <a:spcPct val="90000"/>
            </a:lnSpc>
            <a:spcBef>
              <a:spcPct val="0"/>
            </a:spcBef>
            <a:spcAft>
              <a:spcPct val="35000"/>
            </a:spcAft>
            <a:buNone/>
          </a:pPr>
          <a:r>
            <a:rPr lang="en-US" sz="1700" kern="1200"/>
            <a:t>Others – 1,10,000 rupees</a:t>
          </a:r>
        </a:p>
        <a:p>
          <a:pPr marL="0" lvl="0" indent="0" algn="ctr" defTabSz="755650">
            <a:lnSpc>
              <a:spcPct val="90000"/>
            </a:lnSpc>
            <a:spcBef>
              <a:spcPct val="0"/>
            </a:spcBef>
            <a:spcAft>
              <a:spcPct val="35000"/>
            </a:spcAft>
            <a:buNone/>
          </a:pPr>
          <a:r>
            <a:rPr lang="en-US" sz="1700" kern="1200"/>
            <a:t>Total -  8 lakhs </a:t>
          </a:r>
        </a:p>
      </dsp:txBody>
      <dsp:txXfrm>
        <a:off x="5923987" y="2165277"/>
        <a:ext cx="4311566" cy="199238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9B6-86CF-9E1C-9956-CCE08A79EC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35F098-B25A-32C8-D214-873B24D0FB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F053D-4728-FA49-05A2-8032A94B109F}"/>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5" name="Footer Placeholder 4">
            <a:extLst>
              <a:ext uri="{FF2B5EF4-FFF2-40B4-BE49-F238E27FC236}">
                <a16:creationId xmlns:a16="http://schemas.microsoft.com/office/drawing/2014/main" id="{17876199-948C-B908-995B-C3FB5A7C3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8FE8A-E87A-7323-52E6-9C997548D66A}"/>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331770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9588-2147-B89B-5F96-DE9C9093E8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F4A3DD-AEAC-F46E-8E70-F37A1F8869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239FC-95F1-936A-82EB-78F929CA1D0C}"/>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5" name="Footer Placeholder 4">
            <a:extLst>
              <a:ext uri="{FF2B5EF4-FFF2-40B4-BE49-F238E27FC236}">
                <a16:creationId xmlns:a16="http://schemas.microsoft.com/office/drawing/2014/main" id="{75D99CC4-BD16-B9BD-1E05-47F68F448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D058E-99D2-765B-9BBC-B8310DD82A66}"/>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254602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EDF01F-3DCD-244B-B0AA-A65105AF2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C31191-FC73-43CD-600D-F9E6475D09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557C3-03F2-BFE8-E1BA-FA4B2486E9B0}"/>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5" name="Footer Placeholder 4">
            <a:extLst>
              <a:ext uri="{FF2B5EF4-FFF2-40B4-BE49-F238E27FC236}">
                <a16:creationId xmlns:a16="http://schemas.microsoft.com/office/drawing/2014/main" id="{D168C5FB-B4A6-3C3D-3DDE-EABA67A57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F25B2-F5A1-65D0-D642-B470D3FEC382}"/>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115964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7A47-F5EF-F9C6-CC98-17F295677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EA2F4-9500-D6D8-FD74-32ABE075A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B0F05-D630-1F6C-590A-6AF4D0D25025}"/>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5" name="Footer Placeholder 4">
            <a:extLst>
              <a:ext uri="{FF2B5EF4-FFF2-40B4-BE49-F238E27FC236}">
                <a16:creationId xmlns:a16="http://schemas.microsoft.com/office/drawing/2014/main" id="{9796781E-34EC-DFE3-9B14-474CC40F2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165A9-B1D7-9E57-F626-4C5D7F27A666}"/>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384926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5ECE-1660-35CD-CB20-1C57D4AB2F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CEFA80-0C2A-EE40-7A40-106A8953B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1AAE80-63CD-4187-E132-A5881EB11463}"/>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5" name="Footer Placeholder 4">
            <a:extLst>
              <a:ext uri="{FF2B5EF4-FFF2-40B4-BE49-F238E27FC236}">
                <a16:creationId xmlns:a16="http://schemas.microsoft.com/office/drawing/2014/main" id="{7569D97D-13B7-DBFB-4A62-08B71CE1C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F3C74-5160-D454-FB2C-DB5E498E43EB}"/>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27323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EF47-7C56-122C-AB25-DCD253BC7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A2E89-3125-E398-98FE-6068C2BEE6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09934-102B-643F-0038-7DAEC499A2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DC28B3-FCD9-4A8B-5280-567870E780B1}"/>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6" name="Footer Placeholder 5">
            <a:extLst>
              <a:ext uri="{FF2B5EF4-FFF2-40B4-BE49-F238E27FC236}">
                <a16:creationId xmlns:a16="http://schemas.microsoft.com/office/drawing/2014/main" id="{75353843-E555-7614-339E-441483E9A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0A1C4-3E4E-5426-ACAE-1623D49EAC11}"/>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169937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FB5D-DFE0-424F-39DC-AFDDC5F09F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F023E1-8803-F4F8-037E-E1D287E6F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3D207E-6E27-D440-EDE2-A2D7F1275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8E2A3-833C-2F52-D0CD-9E310C4A5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2ED9BB-3792-EADE-FF51-929693727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C3AB74-F6E0-F197-0A0B-C4CFD2843F1A}"/>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8" name="Footer Placeholder 7">
            <a:extLst>
              <a:ext uri="{FF2B5EF4-FFF2-40B4-BE49-F238E27FC236}">
                <a16:creationId xmlns:a16="http://schemas.microsoft.com/office/drawing/2014/main" id="{51B9A2EB-C373-9114-AFC0-FB173D59B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F77273-C9C8-F08A-5634-40D0570036BC}"/>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384473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A2A3-1606-C192-9B38-B672A24BC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CDCFD3-9D84-7676-E0DD-33583D627851}"/>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4" name="Footer Placeholder 3">
            <a:extLst>
              <a:ext uri="{FF2B5EF4-FFF2-40B4-BE49-F238E27FC236}">
                <a16:creationId xmlns:a16="http://schemas.microsoft.com/office/drawing/2014/main" id="{29907BA8-00EF-40E9-D519-87A42AE92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271A2F-8E62-51AA-6B11-3E3A188E90E3}"/>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226392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C8CD3-6F3F-0691-9968-2DECE02EAA81}"/>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3" name="Footer Placeholder 2">
            <a:extLst>
              <a:ext uri="{FF2B5EF4-FFF2-40B4-BE49-F238E27FC236}">
                <a16:creationId xmlns:a16="http://schemas.microsoft.com/office/drawing/2014/main" id="{EE3DA8D0-5E2B-5CE0-BE8B-826030C9DF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5CD9C-1F4E-C5A6-538E-AD518A1A71B2}"/>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348542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B635-8CD1-E2A4-A81A-CFC2C3675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40DDF-824F-D525-3A7B-D2B375C705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F25B9-BD76-2939-7963-E514A9E2E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5CC36-DA46-7217-74E9-555E448FC258}"/>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6" name="Footer Placeholder 5">
            <a:extLst>
              <a:ext uri="{FF2B5EF4-FFF2-40B4-BE49-F238E27FC236}">
                <a16:creationId xmlns:a16="http://schemas.microsoft.com/office/drawing/2014/main" id="{8E0B66B8-7CBF-084B-224A-394DD54E7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45524-4641-C814-43F9-E63A3B1A9CA2}"/>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232376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2DDFE-152C-9187-7F35-B8D9F1639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F3F0C8-3FDC-DE03-DDE4-558FF1464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509D75-0ED9-061A-4AD0-F5F676739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93AD4-7EF6-42D6-0938-974EB60C4DBC}"/>
              </a:ext>
            </a:extLst>
          </p:cNvPr>
          <p:cNvSpPr>
            <a:spLocks noGrp="1"/>
          </p:cNvSpPr>
          <p:nvPr>
            <p:ph type="dt" sz="half" idx="10"/>
          </p:nvPr>
        </p:nvSpPr>
        <p:spPr/>
        <p:txBody>
          <a:bodyPr/>
          <a:lstStyle/>
          <a:p>
            <a:fld id="{85F5110B-3BB1-D24C-B6FB-7F9AA7927756}" type="datetimeFigureOut">
              <a:rPr lang="en-US" smtClean="0"/>
              <a:t>7/28/24</a:t>
            </a:fld>
            <a:endParaRPr lang="en-US"/>
          </a:p>
        </p:txBody>
      </p:sp>
      <p:sp>
        <p:nvSpPr>
          <p:cNvPr id="6" name="Footer Placeholder 5">
            <a:extLst>
              <a:ext uri="{FF2B5EF4-FFF2-40B4-BE49-F238E27FC236}">
                <a16:creationId xmlns:a16="http://schemas.microsoft.com/office/drawing/2014/main" id="{ACD50454-87DE-D995-185D-E62FD8EA1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B2546-5347-E86B-4475-D93B81A20120}"/>
              </a:ext>
            </a:extLst>
          </p:cNvPr>
          <p:cNvSpPr>
            <a:spLocks noGrp="1"/>
          </p:cNvSpPr>
          <p:nvPr>
            <p:ph type="sldNum" sz="quarter" idx="12"/>
          </p:nvPr>
        </p:nvSpPr>
        <p:spPr/>
        <p:txBody>
          <a:bodyPr/>
          <a:lstStyle/>
          <a:p>
            <a:fld id="{6CDC6863-B05A-2B49-8A5D-CA8750E86574}" type="slidenum">
              <a:rPr lang="en-US" smtClean="0"/>
              <a:t>‹#›</a:t>
            </a:fld>
            <a:endParaRPr lang="en-US"/>
          </a:p>
        </p:txBody>
      </p:sp>
    </p:spTree>
    <p:extLst>
      <p:ext uri="{BB962C8B-B14F-4D97-AF65-F5344CB8AC3E}">
        <p14:creationId xmlns:p14="http://schemas.microsoft.com/office/powerpoint/2010/main" val="88998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2D070-E31D-93DD-3F2C-82C73B363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65A345-C71B-6E0B-20F2-D374B6EF5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6828E-E6F1-5A4E-8361-9B5C5B03A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110B-3BB1-D24C-B6FB-7F9AA7927756}" type="datetimeFigureOut">
              <a:rPr lang="en-US" smtClean="0"/>
              <a:t>7/28/24</a:t>
            </a:fld>
            <a:endParaRPr lang="en-US"/>
          </a:p>
        </p:txBody>
      </p:sp>
      <p:sp>
        <p:nvSpPr>
          <p:cNvPr id="5" name="Footer Placeholder 4">
            <a:extLst>
              <a:ext uri="{FF2B5EF4-FFF2-40B4-BE49-F238E27FC236}">
                <a16:creationId xmlns:a16="http://schemas.microsoft.com/office/drawing/2014/main" id="{C087099E-BCE4-F52E-D293-BC4CD120B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981F73-533D-7B4E-31B3-BDE284AEF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C6863-B05A-2B49-8A5D-CA8750E86574}" type="slidenum">
              <a:rPr lang="en-US" smtClean="0"/>
              <a:t>‹#›</a:t>
            </a:fld>
            <a:endParaRPr lang="en-US"/>
          </a:p>
        </p:txBody>
      </p:sp>
    </p:spTree>
    <p:extLst>
      <p:ext uri="{BB962C8B-B14F-4D97-AF65-F5344CB8AC3E}">
        <p14:creationId xmlns:p14="http://schemas.microsoft.com/office/powerpoint/2010/main" val="65348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erthanakathirvel05@gmail.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ffee Machine and Cup">
            <a:extLst>
              <a:ext uri="{FF2B5EF4-FFF2-40B4-BE49-F238E27FC236}">
                <a16:creationId xmlns:a16="http://schemas.microsoft.com/office/drawing/2014/main" id="{F0459FD6-6838-B60F-3ABA-92AD4D1A4FB0}"/>
              </a:ext>
            </a:extLst>
          </p:cNvPr>
          <p:cNvPicPr>
            <a:picLocks noChangeAspect="1"/>
          </p:cNvPicPr>
          <p:nvPr/>
        </p:nvPicPr>
        <p:blipFill>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C79DB0E-E282-71CD-06E9-7519073E0705}"/>
              </a:ext>
            </a:extLst>
          </p:cNvPr>
          <p:cNvSpPr>
            <a:spLocks noGrp="1"/>
          </p:cNvSpPr>
          <p:nvPr>
            <p:ph type="ctrTitle"/>
          </p:nvPr>
        </p:nvSpPr>
        <p:spPr>
          <a:xfrm>
            <a:off x="1524000" y="1122362"/>
            <a:ext cx="9144000" cy="2900518"/>
          </a:xfrm>
        </p:spPr>
        <p:txBody>
          <a:bodyPr>
            <a:normAutofit/>
          </a:bodyPr>
          <a:lstStyle/>
          <a:p>
            <a:r>
              <a:rPr lang="en-US" sz="5100" b="1" dirty="0" err="1">
                <a:solidFill>
                  <a:srgbClr val="FFFFFF"/>
                </a:solidFill>
                <a:latin typeface="Aharoni" panose="02010803020104030203" pitchFamily="2" charset="-79"/>
                <a:cs typeface="Aharoni" panose="02010803020104030203" pitchFamily="2" charset="-79"/>
              </a:rPr>
              <a:t>HiOnCoffee</a:t>
            </a:r>
            <a:br>
              <a:rPr lang="en-US" sz="5100" dirty="0">
                <a:solidFill>
                  <a:srgbClr val="FFFFFF"/>
                </a:solidFill>
              </a:rPr>
            </a:br>
            <a:r>
              <a:rPr lang="en-US" sz="5100" dirty="0">
                <a:solidFill>
                  <a:srgbClr val="FFFFFF"/>
                </a:solidFill>
              </a:rPr>
              <a:t>A sip of tranquility not at the cost of your pockets ~</a:t>
            </a:r>
            <a:br>
              <a:rPr lang="en-US" sz="5100" dirty="0">
                <a:solidFill>
                  <a:srgbClr val="FFFFFF"/>
                </a:solidFill>
              </a:rPr>
            </a:br>
            <a:endParaRPr lang="en-US" sz="5100" dirty="0">
              <a:solidFill>
                <a:srgbClr val="FFFFFF"/>
              </a:solidFill>
            </a:endParaRPr>
          </a:p>
        </p:txBody>
      </p:sp>
      <p:sp>
        <p:nvSpPr>
          <p:cNvPr id="3" name="Subtitle 2">
            <a:extLst>
              <a:ext uri="{FF2B5EF4-FFF2-40B4-BE49-F238E27FC236}">
                <a16:creationId xmlns:a16="http://schemas.microsoft.com/office/drawing/2014/main" id="{B79B8C90-FC8A-CF92-2CBB-6B07FDE0DABA}"/>
              </a:ext>
            </a:extLst>
          </p:cNvPr>
          <p:cNvSpPr>
            <a:spLocks noGrp="1"/>
          </p:cNvSpPr>
          <p:nvPr>
            <p:ph type="subTitle" idx="1"/>
          </p:nvPr>
        </p:nvSpPr>
        <p:spPr>
          <a:xfrm>
            <a:off x="1524000" y="4159404"/>
            <a:ext cx="9144000" cy="1098395"/>
          </a:xfrm>
        </p:spPr>
        <p:txBody>
          <a:bodyPr>
            <a:normAutofit/>
          </a:bodyPr>
          <a:lstStyle/>
          <a:p>
            <a:r>
              <a:rPr lang="en-US" sz="1100" dirty="0">
                <a:solidFill>
                  <a:srgbClr val="FFFFFF"/>
                </a:solidFill>
              </a:rPr>
              <a:t>Contact us at: </a:t>
            </a:r>
          </a:p>
          <a:p>
            <a:r>
              <a:rPr lang="en-US" sz="1100" dirty="0">
                <a:solidFill>
                  <a:srgbClr val="FFFFFF"/>
                </a:solidFill>
              </a:rPr>
              <a:t>phone number: +91 7348960749</a:t>
            </a:r>
          </a:p>
          <a:p>
            <a:r>
              <a:rPr lang="en-US" sz="1100" dirty="0">
                <a:solidFill>
                  <a:srgbClr val="FFFFFF"/>
                </a:solidFill>
              </a:rPr>
              <a:t>Email: </a:t>
            </a:r>
            <a:r>
              <a:rPr lang="en-US" sz="1100" dirty="0">
                <a:solidFill>
                  <a:srgbClr val="FFFFFF"/>
                </a:solidFill>
                <a:hlinkClick r:id="rId3"/>
              </a:rPr>
              <a:t>keerthanakathirvel05@gmail.com</a:t>
            </a:r>
            <a:endParaRPr lang="en-US" sz="1100" dirty="0">
              <a:solidFill>
                <a:srgbClr val="FFFFFF"/>
              </a:solidFill>
            </a:endParaRPr>
          </a:p>
          <a:p>
            <a:r>
              <a:rPr lang="en-US" sz="1100" dirty="0">
                <a:solidFill>
                  <a:srgbClr val="FFFFFF"/>
                </a:solidFill>
              </a:rPr>
              <a:t>City: </a:t>
            </a:r>
            <a:r>
              <a:rPr lang="en-US" sz="1100" dirty="0" err="1">
                <a:solidFill>
                  <a:srgbClr val="FFFFFF"/>
                </a:solidFill>
              </a:rPr>
              <a:t>chennai</a:t>
            </a:r>
            <a:endParaRPr lang="en-US" sz="1100" dirty="0">
              <a:solidFill>
                <a:srgbClr val="FFFFFF"/>
              </a:solidFill>
            </a:endParaRPr>
          </a:p>
        </p:txBody>
      </p:sp>
      <p:sp>
        <p:nvSpPr>
          <p:cNvPr id="4" name="TextBox 3">
            <a:extLst>
              <a:ext uri="{FF2B5EF4-FFF2-40B4-BE49-F238E27FC236}">
                <a16:creationId xmlns:a16="http://schemas.microsoft.com/office/drawing/2014/main" id="{0882D541-8430-1623-1140-94324955D696}"/>
              </a:ext>
            </a:extLst>
          </p:cNvPr>
          <p:cNvSpPr txBox="1"/>
          <p:nvPr/>
        </p:nvSpPr>
        <p:spPr>
          <a:xfrm>
            <a:off x="2368446" y="5735638"/>
            <a:ext cx="3429016" cy="369332"/>
          </a:xfrm>
          <a:prstGeom prst="rect">
            <a:avLst/>
          </a:prstGeom>
          <a:noFill/>
        </p:spPr>
        <p:txBody>
          <a:bodyPr wrap="none" rtlCol="0">
            <a:spAutoFit/>
          </a:bodyPr>
          <a:lstStyle/>
          <a:p>
            <a:r>
              <a:rPr lang="en-US" dirty="0"/>
              <a:t>Presented by – Keerthana , </a:t>
            </a:r>
            <a:r>
              <a:rPr lang="en-US" dirty="0" err="1"/>
              <a:t>shruthi</a:t>
            </a:r>
            <a:endParaRPr lang="en-US" dirty="0"/>
          </a:p>
        </p:txBody>
      </p:sp>
    </p:spTree>
    <p:extLst>
      <p:ext uri="{BB962C8B-B14F-4D97-AF65-F5344CB8AC3E}">
        <p14:creationId xmlns:p14="http://schemas.microsoft.com/office/powerpoint/2010/main" val="9773620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605DF60-27CC-C4B2-DFB2-8AFD885454FA}"/>
              </a:ext>
            </a:extLst>
          </p:cNvPr>
          <p:cNvSpPr>
            <a:spLocks noGrp="1"/>
          </p:cNvSpPr>
          <p:nvPr>
            <p:ph type="title"/>
          </p:nvPr>
        </p:nvSpPr>
        <p:spPr>
          <a:xfrm>
            <a:off x="550863" y="365125"/>
            <a:ext cx="11090274" cy="1325563"/>
          </a:xfrm>
        </p:spPr>
        <p:txBody>
          <a:bodyPr>
            <a:normAutofit/>
          </a:bodyPr>
          <a:lstStyle/>
          <a:p>
            <a:r>
              <a:rPr lang="en-US" sz="40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Financials Current and Projections </a:t>
            </a:r>
            <a:br>
              <a:rPr lang="en-US" sz="40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br>
            <a:endParaRPr lang="en-US" sz="4000"/>
          </a:p>
        </p:txBody>
      </p:sp>
      <p:graphicFrame>
        <p:nvGraphicFramePr>
          <p:cNvPr id="5" name="Content Placeholder 2">
            <a:extLst>
              <a:ext uri="{FF2B5EF4-FFF2-40B4-BE49-F238E27FC236}">
                <a16:creationId xmlns:a16="http://schemas.microsoft.com/office/drawing/2014/main" id="{95A00EB3-F5B4-1F1E-8CD5-68F71E2B841E}"/>
              </a:ext>
            </a:extLst>
          </p:cNvPr>
          <p:cNvGraphicFramePr>
            <a:graphicFrameLocks noGrp="1"/>
          </p:cNvGraphicFramePr>
          <p:nvPr>
            <p:ph idx="1"/>
            <p:extLst>
              <p:ext uri="{D42A27DB-BD31-4B8C-83A1-F6EECF244321}">
                <p14:modId xmlns:p14="http://schemas.microsoft.com/office/powerpoint/2010/main" val="3872645547"/>
              </p:ext>
            </p:extLst>
          </p:nvPr>
        </p:nvGraphicFramePr>
        <p:xfrm>
          <a:off x="547687" y="1350168"/>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66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A01B-FD0A-E2E3-1FDF-0FEA56F3C6C5}"/>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Exit Options</a:t>
            </a:r>
          </a:p>
        </p:txBody>
      </p:sp>
      <p:sp>
        <p:nvSpPr>
          <p:cNvPr id="3" name="Content Placeholder 2">
            <a:extLst>
              <a:ext uri="{FF2B5EF4-FFF2-40B4-BE49-F238E27FC236}">
                <a16:creationId xmlns:a16="http://schemas.microsoft.com/office/drawing/2014/main" id="{0A4F56D2-A27F-CC4D-7143-49557B922B53}"/>
              </a:ext>
            </a:extLst>
          </p:cNvPr>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Although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intends to start out as a private limited firm it intends to become a public limited firm to increases its source of investment. Through Initial public offering such a transition can be ensured while enabling investors to sell their shares to the general public.</a:t>
            </a:r>
          </a:p>
          <a:p>
            <a:r>
              <a:rPr lang="en-US" sz="1800" dirty="0">
                <a:latin typeface="Arial" panose="020B0604020202020204" pitchFamily="34" charset="0"/>
                <a:cs typeface="Arial" panose="020B0604020202020204" pitchFamily="34" charset="0"/>
              </a:rPr>
              <a:t>Management Buyout – This will enable investors to sell shares to people who are more interested and deeply integrated into the working of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that will further encourage productivity and employee motivation.</a:t>
            </a:r>
          </a:p>
          <a:p>
            <a:r>
              <a:rPr lang="en-US" sz="1800" dirty="0">
                <a:latin typeface="Arial" panose="020B0604020202020204" pitchFamily="34" charset="0"/>
                <a:cs typeface="Arial" panose="020B0604020202020204" pitchFamily="34" charset="0"/>
              </a:rPr>
              <a:t>Franchising – Another viable exit option is franchising. With development of strong brand image and customer loyalty, investors of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will be able to sell the rights to open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at various locations while owning rights to the original one. This can tap into a wide coverage of customers from different geographical locations and serve as a convenient source of income through royalty. </a:t>
            </a:r>
          </a:p>
        </p:txBody>
      </p:sp>
    </p:spTree>
    <p:extLst>
      <p:ext uri="{BB962C8B-B14F-4D97-AF65-F5344CB8AC3E}">
        <p14:creationId xmlns:p14="http://schemas.microsoft.com/office/powerpoint/2010/main" val="198728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8868D5-990E-E078-9509-5107E968E355}"/>
              </a:ext>
            </a:extLst>
          </p:cNvPr>
          <p:cNvSpPr>
            <a:spLocks noGrp="1"/>
          </p:cNvSpPr>
          <p:nvPr>
            <p:ph type="title"/>
          </p:nvPr>
        </p:nvSpPr>
        <p:spPr>
          <a:xfrm>
            <a:off x="838200" y="1412488"/>
            <a:ext cx="2899189" cy="4363844"/>
          </a:xfrm>
        </p:spPr>
        <p:txBody>
          <a:bodyPr anchor="t">
            <a:normAutofit/>
          </a:bodyPr>
          <a:lstStyle/>
          <a:p>
            <a:r>
              <a:rPr lang="en-US" sz="4000" b="1" u="none" strike="noStrike" kern="0">
                <a:solidFill>
                  <a:srgbClr val="FFFFFF"/>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Team </a:t>
            </a:r>
            <a:br>
              <a:rPr lang="en-US" sz="4000" b="1" u="none" strike="noStrike" kern="0">
                <a:solidFill>
                  <a:srgbClr val="FFFFFF"/>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br>
            <a:endParaRPr lang="en-US" sz="4000">
              <a:solidFill>
                <a:srgbClr val="FFFFFF"/>
              </a:solidFill>
            </a:endParaRPr>
          </a:p>
        </p:txBody>
      </p:sp>
      <p:sp>
        <p:nvSpPr>
          <p:cNvPr id="4" name="Content Placeholder 3">
            <a:extLst>
              <a:ext uri="{FF2B5EF4-FFF2-40B4-BE49-F238E27FC236}">
                <a16:creationId xmlns:a16="http://schemas.microsoft.com/office/drawing/2014/main" id="{CA57FE98-7299-BACA-CB00-14FBFE9C5720}"/>
              </a:ext>
            </a:extLst>
          </p:cNvPr>
          <p:cNvSpPr>
            <a:spLocks noGrp="1"/>
          </p:cNvSpPr>
          <p:nvPr>
            <p:ph sz="half" idx="1"/>
          </p:nvPr>
        </p:nvSpPr>
        <p:spPr>
          <a:xfrm>
            <a:off x="4380855" y="1412489"/>
            <a:ext cx="3427283" cy="4363844"/>
          </a:xfrm>
        </p:spPr>
        <p:txBody>
          <a:bodyPr>
            <a:normAutofit/>
          </a:bodyPr>
          <a:lstStyle/>
          <a:p>
            <a:pPr marL="0" indent="0">
              <a:buNone/>
            </a:pPr>
            <a:r>
              <a:rPr lang="en-US" sz="1600" dirty="0">
                <a:latin typeface="AkayaKanadaka" panose="02010502080401010103" pitchFamily="2" charset="77"/>
                <a:cs typeface="AkayaKanadaka" panose="02010502080401010103" pitchFamily="2" charset="77"/>
              </a:rPr>
              <a:t>Shruthi - founder</a:t>
            </a:r>
          </a:p>
          <a:p>
            <a:r>
              <a:rPr lang="en-US" sz="1600" dirty="0"/>
              <a:t>Marketing – Being amongst the best communicators and visualizers, Shruthi has a diverse experience when it comes to  using social media to clearly communicate strong emotions to her viewers. These characters make her especially strong in communicating and emphasizing the values and the true essence of </a:t>
            </a:r>
            <a:r>
              <a:rPr lang="en-US" sz="1600" dirty="0" err="1"/>
              <a:t>HiOnCoffee</a:t>
            </a:r>
            <a:endParaRPr lang="en-US" sz="1600" dirty="0"/>
          </a:p>
          <a:p>
            <a:r>
              <a:rPr lang="en-US" sz="1600" dirty="0"/>
              <a:t>Finance – Her background in accounting and forecasting makes her a strong candidate in analyzing and weighing costs.</a:t>
            </a:r>
          </a:p>
          <a:p>
            <a:r>
              <a:rPr lang="en-US" sz="1600" dirty="0"/>
              <a:t>E</a:t>
            </a:r>
            <a:r>
              <a:rPr lang="en-US" sz="1600" dirty="0">
                <a:latin typeface="AkayaKanadaka" panose="02010502080401010103" pitchFamily="2" charset="77"/>
                <a:cs typeface="AkayaKanadaka" panose="02010502080401010103" pitchFamily="2" charset="77"/>
              </a:rPr>
              <a:t>quity – 50%</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25FBB27-CC34-BFE2-36B3-03AA8F350990}"/>
              </a:ext>
            </a:extLst>
          </p:cNvPr>
          <p:cNvSpPr>
            <a:spLocks noGrp="1"/>
          </p:cNvSpPr>
          <p:nvPr>
            <p:ph sz="half" idx="2"/>
          </p:nvPr>
        </p:nvSpPr>
        <p:spPr>
          <a:xfrm>
            <a:off x="8451604" y="1412489"/>
            <a:ext cx="3197701" cy="4363844"/>
          </a:xfrm>
        </p:spPr>
        <p:txBody>
          <a:bodyPr>
            <a:normAutofit/>
          </a:bodyPr>
          <a:lstStyle/>
          <a:p>
            <a:pPr marL="0" indent="0">
              <a:buNone/>
            </a:pPr>
            <a:r>
              <a:rPr lang="en-US" sz="1700">
                <a:latin typeface="AkayaKanadaka" panose="02010502080401010103" pitchFamily="2" charset="77"/>
                <a:cs typeface="AkayaKanadaka" panose="02010502080401010103" pitchFamily="2" charset="77"/>
              </a:rPr>
              <a:t>Keerthana – team member</a:t>
            </a:r>
          </a:p>
          <a:p>
            <a:r>
              <a:rPr lang="en-US" sz="1700"/>
              <a:t>Human Resource – Being amongst the best listeners and communicators, Keerthana has additional experience in closely working with teams and on projects that has allowed her for a better and deeper understanding on employee work dynamics.</a:t>
            </a:r>
          </a:p>
          <a:p>
            <a:r>
              <a:rPr lang="en-US" sz="1700"/>
              <a:t>Operations – Her background in baking and food tasting has allowed her to develop a rich pallet and a knowledge base of diverse culinary delights.</a:t>
            </a:r>
          </a:p>
          <a:p>
            <a:r>
              <a:rPr lang="en-US" sz="1700">
                <a:latin typeface="AkayaKanadaka" panose="02010502080401010103" pitchFamily="2" charset="77"/>
                <a:cs typeface="AkayaKanadaka" panose="02010502080401010103" pitchFamily="2" charset="77"/>
              </a:rPr>
              <a:t>Equity – 50%</a:t>
            </a:r>
          </a:p>
          <a:p>
            <a:endParaRPr lang="en-US" sz="1700"/>
          </a:p>
        </p:txBody>
      </p:sp>
    </p:spTree>
    <p:extLst>
      <p:ext uri="{BB962C8B-B14F-4D97-AF65-F5344CB8AC3E}">
        <p14:creationId xmlns:p14="http://schemas.microsoft.com/office/powerpoint/2010/main" val="381481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ing space background">
            <a:extLst>
              <a:ext uri="{FF2B5EF4-FFF2-40B4-BE49-F238E27FC236}">
                <a16:creationId xmlns:a16="http://schemas.microsoft.com/office/drawing/2014/main" id="{6542655C-A52D-8A87-4363-CD8F81AF09C1}"/>
              </a:ext>
            </a:extLst>
          </p:cNvPr>
          <p:cNvPicPr>
            <a:picLocks noChangeAspect="1"/>
          </p:cNvPicPr>
          <p:nvPr/>
        </p:nvPicPr>
        <p:blipFill>
          <a:blip r:embed="rId2"/>
          <a:srcRect l="5884" r="-1" b="-1"/>
          <a:stretch/>
        </p:blipFill>
        <p:spPr>
          <a:xfrm>
            <a:off x="704192" y="0"/>
            <a:ext cx="11484759"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066F15-C8D1-0E3E-0328-9A7DCA999DF4}"/>
              </a:ext>
            </a:extLst>
          </p:cNvPr>
          <p:cNvSpPr>
            <a:spLocks noGrp="1"/>
          </p:cNvSpPr>
          <p:nvPr>
            <p:ph type="title"/>
          </p:nvPr>
        </p:nvSpPr>
        <p:spPr>
          <a:xfrm>
            <a:off x="838200" y="365125"/>
            <a:ext cx="3822189" cy="1899912"/>
          </a:xfrm>
        </p:spPr>
        <p:txBody>
          <a:bodyPr>
            <a:normAutofit/>
          </a:bodyPr>
          <a:lstStyle/>
          <a:p>
            <a:r>
              <a:rPr lang="en-US" sz="2500" b="1" u="none" strike="noStrike" kern="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The Issue or Pain Point That Your Product/Solution Addresses </a:t>
            </a:r>
            <a:br>
              <a:rPr lang="en-US" sz="2500" b="1" u="none" strike="noStrike" kern="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884B59-A52B-808D-7CBE-2800EDB0BC13}"/>
              </a:ext>
            </a:extLst>
          </p:cNvPr>
          <p:cNvSpPr>
            <a:spLocks noGrp="1"/>
          </p:cNvSpPr>
          <p:nvPr>
            <p:ph idx="1"/>
          </p:nvPr>
        </p:nvSpPr>
        <p:spPr>
          <a:xfrm>
            <a:off x="330508" y="2096872"/>
            <a:ext cx="6298324" cy="4369785"/>
          </a:xfrm>
        </p:spPr>
        <p:txBody>
          <a:bodyPr>
            <a:noAutofit/>
          </a:bodyPr>
          <a:lstStyle/>
          <a:p>
            <a:r>
              <a:rPr lang="en-US" sz="1500" dirty="0">
                <a:latin typeface="Arial" panose="020B0604020202020204" pitchFamily="34" charset="0"/>
                <a:cs typeface="Arial" panose="020B0604020202020204" pitchFamily="34" charset="0"/>
              </a:rPr>
              <a:t>A general lack of ambient environments that optimize studying and work can often be deteriorating for productivity. </a:t>
            </a:r>
          </a:p>
          <a:p>
            <a:r>
              <a:rPr lang="en-US" sz="1500" dirty="0">
                <a:latin typeface="Arial" panose="020B0604020202020204" pitchFamily="34" charset="0"/>
                <a:cs typeface="Arial" panose="020B0604020202020204" pitchFamily="34" charset="0"/>
              </a:rPr>
              <a:t>Moreover, cafes that are often frequented by students and workers for this very purpose aren’t often a very budget friendly option for such customers and often lacks the facility to provide overnight services.</a:t>
            </a:r>
          </a:p>
          <a:p>
            <a:r>
              <a:rPr lang="en-US" sz="1500" dirty="0">
                <a:latin typeface="Arial" panose="020B0604020202020204" pitchFamily="34" charset="0"/>
                <a:cs typeface="Arial" panose="020B0604020202020204" pitchFamily="34" charset="0"/>
              </a:rPr>
              <a:t>Even more so, the isolation of students from different universities and the lack of proper networking and be routed back to the lack of proper networking and hangout spots.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Here comes in </a:t>
            </a:r>
            <a:r>
              <a:rPr lang="en-US" sz="1500" dirty="0" err="1">
                <a:latin typeface="Arial" panose="020B0604020202020204" pitchFamily="34" charset="0"/>
                <a:cs typeface="Arial" panose="020B0604020202020204" pitchFamily="34" charset="0"/>
              </a:rPr>
              <a:t>HiOnCoffee</a:t>
            </a:r>
            <a:r>
              <a:rPr lang="en-US" sz="1500" dirty="0">
                <a:latin typeface="Arial" panose="020B0604020202020204" pitchFamily="34" charset="0"/>
                <a:cs typeface="Arial" panose="020B0604020202020204" pitchFamily="34" charset="0"/>
              </a:rPr>
              <a:t>, a café that is open all around the clock especially for customers looking to focus on work or study. The café provides specialized study lounges apart from the general dine in, one that is specially for a secluded and silent studying and others for study group sessions or simply to network with other students. The night bar feature allows convenient self- service counters for overnight meals and snacks in the non-staffing hour. From 7 in the morning to 10 into the evening staffs will be there to service the cafes specialized menu all at the most budget friendly prices. </a:t>
            </a: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59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BB56-3E36-F93D-7E41-25C03D7C9E2B}"/>
              </a:ext>
            </a:extLst>
          </p:cNvPr>
          <p:cNvSpPr>
            <a:spLocks noGrp="1"/>
          </p:cNvSpPr>
          <p:nvPr>
            <p:ph type="title"/>
          </p:nvPr>
        </p:nvSpPr>
        <p:spPr>
          <a:xfrm>
            <a:off x="876692" y="741391"/>
            <a:ext cx="5479719" cy="1616203"/>
          </a:xfrm>
        </p:spPr>
        <p:txBody>
          <a:bodyPr anchor="b">
            <a:normAutofit/>
          </a:bodyPr>
          <a:lstStyle/>
          <a:p>
            <a:r>
              <a:rPr lang="en-US" sz="32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Product/Technology Overview </a:t>
            </a:r>
            <a:br>
              <a:rPr lang="en-US" sz="32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88D2A9-5931-EC20-56CC-252F0E7E01B0}"/>
              </a:ext>
            </a:extLst>
          </p:cNvPr>
          <p:cNvSpPr>
            <a:spLocks noGrp="1"/>
          </p:cNvSpPr>
          <p:nvPr>
            <p:ph idx="1"/>
          </p:nvPr>
        </p:nvSpPr>
        <p:spPr>
          <a:xfrm>
            <a:off x="876692" y="2533476"/>
            <a:ext cx="5479719" cy="3447832"/>
          </a:xfrm>
        </p:spPr>
        <p:txBody>
          <a:bodyPr anchor="t">
            <a:normAutofit/>
          </a:bodyPr>
          <a:lstStyle/>
          <a:p>
            <a:r>
              <a:rPr lang="en-US" sz="1700">
                <a:latin typeface="Arial" panose="020B0604020202020204" pitchFamily="34" charset="0"/>
                <a:cs typeface="Arial" panose="020B0604020202020204" pitchFamily="34" charset="0"/>
              </a:rPr>
              <a:t>The division between study lounges and the common dine in allows for customers to have a choice in their study or work environment.</a:t>
            </a:r>
          </a:p>
          <a:p>
            <a:r>
              <a:rPr lang="en-US" sz="1700">
                <a:latin typeface="Arial" panose="020B0604020202020204" pitchFamily="34" charset="0"/>
                <a:cs typeface="Arial" panose="020B0604020202020204" pitchFamily="34" charset="0"/>
              </a:rPr>
              <a:t>The over-night bar allows for flexibility in visiting ours and allows for convenient all nighters that has become a staple in a student’s routine.</a:t>
            </a:r>
          </a:p>
          <a:p>
            <a:r>
              <a:rPr lang="en-US" sz="1700">
                <a:latin typeface="Arial" panose="020B0604020202020204" pitchFamily="34" charset="0"/>
                <a:cs typeface="Arial" panose="020B0604020202020204" pitchFamily="34" charset="0"/>
              </a:rPr>
              <a:t>Moreover, special fares especially for students allow them to access the best services at the most reasonable prices</a:t>
            </a:r>
          </a:p>
          <a:p>
            <a:r>
              <a:rPr lang="en-US" sz="1700">
                <a:latin typeface="Arial" panose="020B0604020202020204" pitchFamily="34" charset="0"/>
                <a:cs typeface="Arial" panose="020B0604020202020204" pitchFamily="34" charset="0"/>
              </a:rPr>
              <a:t>Best discounts, vouchers and pre-booking of lounges are enabled by the HiOnCoffee app, that allows remote flexibility and pre-planning.</a:t>
            </a:r>
          </a:p>
        </p:txBody>
      </p:sp>
      <p:pic>
        <p:nvPicPr>
          <p:cNvPr id="5" name="Picture 4" descr="Empty office table">
            <a:extLst>
              <a:ext uri="{FF2B5EF4-FFF2-40B4-BE49-F238E27FC236}">
                <a16:creationId xmlns:a16="http://schemas.microsoft.com/office/drawing/2014/main" id="{02DB53E4-BD0D-CDF2-6A5E-D0DC28903619}"/>
              </a:ext>
            </a:extLst>
          </p:cNvPr>
          <p:cNvPicPr>
            <a:picLocks noChangeAspect="1"/>
          </p:cNvPicPr>
          <p:nvPr/>
        </p:nvPicPr>
        <p:blipFill>
          <a:blip r:embed="rId2"/>
          <a:srcRect l="14287" r="37813"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044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71C5-4EAC-054D-27D9-459559EB1629}"/>
              </a:ext>
            </a:extLst>
          </p:cNvPr>
          <p:cNvSpPr>
            <a:spLocks noGrp="1"/>
          </p:cNvSpPr>
          <p:nvPr>
            <p:ph type="title"/>
          </p:nvPr>
        </p:nvSpPr>
        <p:spPr>
          <a:xfrm>
            <a:off x="876692" y="741391"/>
            <a:ext cx="5479719" cy="1616203"/>
          </a:xfrm>
        </p:spPr>
        <p:txBody>
          <a:bodyPr anchor="b">
            <a:normAutofit/>
          </a:bodyPr>
          <a:lstStyle/>
          <a:p>
            <a:r>
              <a:rPr lang="en-US" sz="32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Business Model </a:t>
            </a:r>
            <a:br>
              <a:rPr lang="en-US" sz="32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28FC14C-7BD4-8A10-5B5E-F408E5DA414D}"/>
              </a:ext>
            </a:extLst>
          </p:cNvPr>
          <p:cNvSpPr>
            <a:spLocks noGrp="1"/>
          </p:cNvSpPr>
          <p:nvPr>
            <p:ph idx="1"/>
          </p:nvPr>
        </p:nvSpPr>
        <p:spPr>
          <a:xfrm>
            <a:off x="876692" y="2533476"/>
            <a:ext cx="5479719" cy="3447832"/>
          </a:xfrm>
        </p:spPr>
        <p:txBody>
          <a:bodyPr anchor="t">
            <a:normAutofit/>
          </a:bodyPr>
          <a:lstStyle/>
          <a:p>
            <a:r>
              <a:rPr lang="en-US" sz="2000">
                <a:latin typeface="Arial" panose="020B0604020202020204" pitchFamily="34" charset="0"/>
                <a:cs typeface="Arial" panose="020B0604020202020204" pitchFamily="34" charset="0"/>
              </a:rPr>
              <a:t>HiOnCoffee’s revenue is primarily built on its daytime café, exclusive overnight bar and customer memberships.</a:t>
            </a:r>
          </a:p>
          <a:p>
            <a:r>
              <a:rPr lang="en-US" sz="2000">
                <a:latin typeface="Arial" panose="020B0604020202020204" pitchFamily="34" charset="0"/>
                <a:cs typeface="Arial" panose="020B0604020202020204" pitchFamily="34" charset="0"/>
              </a:rPr>
              <a:t>The café will offer a variety of beverages and pastries while the overnight bar will act as a self-service counter, both of which will be HiOnCoffee’s primary revenue stream. Additional revenue streams will involve customer memberships and hosting pre-booked events such as parties or workshops.</a:t>
            </a:r>
          </a:p>
          <a:p>
            <a:pPr marL="0" indent="0">
              <a:buNone/>
            </a:pP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p:txBody>
      </p:sp>
      <p:pic>
        <p:nvPicPr>
          <p:cNvPr id="5" name="Picture 4" descr="Espresso machine with earth coffee">
            <a:extLst>
              <a:ext uri="{FF2B5EF4-FFF2-40B4-BE49-F238E27FC236}">
                <a16:creationId xmlns:a16="http://schemas.microsoft.com/office/drawing/2014/main" id="{7CD62B15-7A9D-1A62-77D5-176F59053563}"/>
              </a:ext>
            </a:extLst>
          </p:cNvPr>
          <p:cNvPicPr>
            <a:picLocks noChangeAspect="1"/>
          </p:cNvPicPr>
          <p:nvPr/>
        </p:nvPicPr>
        <p:blipFill>
          <a:blip r:embed="rId2"/>
          <a:srcRect l="34067" r="18033"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976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6103-8BE3-DFAB-C16E-9AECC66ED917}"/>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Size of the Market opportunity</a:t>
            </a:r>
          </a:p>
        </p:txBody>
      </p:sp>
      <p:sp>
        <p:nvSpPr>
          <p:cNvPr id="3" name="Content Placeholder 2">
            <a:extLst>
              <a:ext uri="{FF2B5EF4-FFF2-40B4-BE49-F238E27FC236}">
                <a16:creationId xmlns:a16="http://schemas.microsoft.com/office/drawing/2014/main" id="{D790A2DC-44B4-34D8-01BD-0A47E44C2D43}"/>
              </a:ext>
            </a:extLst>
          </p:cNvPr>
          <p:cNvSpPr>
            <a:spLocks noGrp="1"/>
          </p:cNvSpPr>
          <p:nvPr>
            <p:ph idx="1"/>
          </p:nvPr>
        </p:nvSpPr>
        <p:spPr/>
        <p:txBody>
          <a:bodyPr>
            <a:normAutofit/>
          </a:bodyPr>
          <a:lstStyle/>
          <a:p>
            <a:r>
              <a:rPr lang="en-US" sz="1800">
                <a:latin typeface="Arial" panose="020B0604020202020204" pitchFamily="34" charset="0"/>
                <a:cs typeface="Arial" panose="020B0604020202020204" pitchFamily="34" charset="0"/>
              </a:rPr>
              <a:t>As of 2023, the population of the city of Chennai in Tamil Nadu is about 11 million with 35 -40% of it made of the age between 15-40, which proves to be of the ideal studying and working age groups. 30% of which could be estimated to make the middle-class income category. Being the dominant income class in Chennai, this will be the target group for HiOnCoffee. Hence this will leave about 1.32 million middle class people between the age of 15-40 willing to purchase HiOnCoffee’s services. </a:t>
            </a:r>
          </a:p>
          <a:p>
            <a:r>
              <a:rPr lang="en-US" sz="1800">
                <a:latin typeface="Arial" panose="020B0604020202020204" pitchFamily="34" charset="0"/>
                <a:cs typeface="Arial" panose="020B0604020202020204" pitchFamily="34" charset="0"/>
              </a:rPr>
              <a:t>Considering beverages between a range of 150 – 300 and pastries between 150-450 rupees and taking an average of the two price ranges gives a 225 for beverages and 300 for pastries. Assuming each of the intended customer was to purchase a single beverage and a single pastry would sum to 525 rupees in a single purchase.</a:t>
            </a:r>
          </a:p>
          <a:p>
            <a:r>
              <a:rPr lang="en-US" sz="1800">
                <a:latin typeface="Arial" panose="020B0604020202020204" pitchFamily="34" charset="0"/>
                <a:cs typeface="Arial" panose="020B0604020202020204" pitchFamily="34" charset="0"/>
              </a:rPr>
              <a:t>Expecting maximal purchase on working days, HiOnCoffee is forecasted a revenue of 1,52,46,00,00,000 rupees annually.</a:t>
            </a:r>
          </a:p>
          <a:p>
            <a:r>
              <a:rPr lang="en-US" sz="1800">
                <a:latin typeface="Arial" panose="020B0604020202020204" pitchFamily="34" charset="0"/>
                <a:cs typeface="Arial" panose="020B0604020202020204" pitchFamily="34" charset="0"/>
              </a:rPr>
              <a:t>We plan on expanding our market out to other student and working class dominated cities such a Coimbatore and Bangalore that has a 2,20,500 – 2,52,000 and 1,592,500 - 1,820,000 number of potential customers, respectively.</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21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3B63-E320-EF8C-95F9-0FC83C9B9AC0}"/>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Current Traction</a:t>
            </a:r>
          </a:p>
        </p:txBody>
      </p:sp>
      <p:sp>
        <p:nvSpPr>
          <p:cNvPr id="3" name="Content Placeholder 2">
            <a:extLst>
              <a:ext uri="{FF2B5EF4-FFF2-40B4-BE49-F238E27FC236}">
                <a16:creationId xmlns:a16="http://schemas.microsoft.com/office/drawing/2014/main" id="{3FB100AC-6EEB-EA20-CD22-E088BA01178D}"/>
              </a:ext>
            </a:extLst>
          </p:cNvPr>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Product Development: </a:t>
            </a:r>
          </a:p>
          <a:p>
            <a:pPr lvl="1"/>
            <a:r>
              <a:rPr lang="en-US" sz="1400" dirty="0">
                <a:latin typeface="Arial" panose="020B0604020202020204" pitchFamily="34" charset="0"/>
                <a:cs typeface="Arial" panose="020B0604020202020204" pitchFamily="34" charset="0"/>
              </a:rPr>
              <a:t>High quality blend for coffee from Coorg and Ooty. </a:t>
            </a:r>
          </a:p>
          <a:p>
            <a:pPr lvl="1"/>
            <a:r>
              <a:rPr lang="en-US" sz="1400" dirty="0">
                <a:latin typeface="Arial" panose="020B0604020202020204" pitchFamily="34" charset="0"/>
                <a:cs typeface="Arial" panose="020B0604020202020204" pitchFamily="34" charset="0"/>
              </a:rPr>
              <a:t>A built-in snack bar consisting of instant ramen and other refreshments for night owls. </a:t>
            </a:r>
          </a:p>
          <a:p>
            <a:r>
              <a:rPr lang="en-US" sz="1800" dirty="0">
                <a:latin typeface="Arial" panose="020B0604020202020204" pitchFamily="34" charset="0"/>
                <a:cs typeface="Arial" panose="020B0604020202020204" pitchFamily="34" charset="0"/>
              </a:rPr>
              <a:t>Customer Base: </a:t>
            </a:r>
          </a:p>
          <a:p>
            <a:pPr lvl="1"/>
            <a:r>
              <a:rPr lang="en-US" sz="1400" dirty="0">
                <a:latin typeface="Arial" panose="020B0604020202020204" pitchFamily="34" charset="0"/>
                <a:cs typeface="Arial" panose="020B0604020202020204" pitchFamily="34" charset="0"/>
              </a:rPr>
              <a:t>Our goal is to have a loyal customer base of 500+ regular patrons within the first six months. </a:t>
            </a:r>
          </a:p>
          <a:p>
            <a:pPr lvl="1"/>
            <a:r>
              <a:rPr lang="en-US" sz="1400" dirty="0">
                <a:latin typeface="Arial" panose="020B0604020202020204" pitchFamily="34" charset="0"/>
                <a:cs typeface="Arial" panose="020B0604020202020204" pitchFamily="34" charset="0"/>
              </a:rPr>
              <a:t>Positive reviews and ratings on platforms like Yelp and Google Reviews, averaging 4.5 stars. </a:t>
            </a:r>
          </a:p>
          <a:p>
            <a:pPr lvl="1"/>
            <a:r>
              <a:rPr lang="en-US" sz="1400" dirty="0">
                <a:latin typeface="Arial" panose="020B0604020202020204" pitchFamily="34" charset="0"/>
                <a:cs typeface="Arial" panose="020B0604020202020204" pitchFamily="34" charset="0"/>
              </a:rPr>
              <a:t>Social media presence on Instagram and </a:t>
            </a:r>
            <a:r>
              <a:rPr lang="en-US" sz="1400" dirty="0" err="1">
                <a:latin typeface="Arial" panose="020B0604020202020204" pitchFamily="34" charset="0"/>
                <a:cs typeface="Arial" panose="020B0604020202020204" pitchFamily="34" charset="0"/>
              </a:rPr>
              <a:t>facebook</a:t>
            </a:r>
            <a:r>
              <a:rPr lang="en-US" sz="1400" dirty="0">
                <a:latin typeface="Arial" panose="020B0604020202020204" pitchFamily="34" charset="0"/>
                <a:cs typeface="Arial" panose="020B0604020202020204" pitchFamily="34" charset="0"/>
              </a:rPr>
              <a:t> will be included for advertising and marketing along with interaction with customers through an online platform. </a:t>
            </a:r>
          </a:p>
          <a:p>
            <a:r>
              <a:rPr lang="en-US" sz="1800" dirty="0">
                <a:latin typeface="Arial" panose="020B0604020202020204" pitchFamily="34" charset="0"/>
                <a:cs typeface="Arial" panose="020B0604020202020204" pitchFamily="34" charset="0"/>
              </a:rPr>
              <a:t>Revenues: </a:t>
            </a:r>
          </a:p>
          <a:p>
            <a:pPr lvl="1"/>
            <a:r>
              <a:rPr lang="en-US" sz="1400" dirty="0">
                <a:latin typeface="Arial" panose="020B0604020202020204" pitchFamily="34" charset="0"/>
                <a:cs typeface="Arial" panose="020B0604020202020204" pitchFamily="34" charset="0"/>
              </a:rPr>
              <a:t>Achieved monthly revenue growth of 15% since opening. </a:t>
            </a:r>
          </a:p>
          <a:p>
            <a:pPr lvl="1"/>
            <a:r>
              <a:rPr lang="en-US" sz="1400" dirty="0">
                <a:latin typeface="Arial" panose="020B0604020202020204" pitchFamily="34" charset="0"/>
                <a:cs typeface="Arial" panose="020B0604020202020204" pitchFamily="34" charset="0"/>
              </a:rPr>
              <a:t>Projected annual revenue of 63,00,000 rupees for the first year. </a:t>
            </a:r>
          </a:p>
          <a:p>
            <a:r>
              <a:rPr lang="en-US" sz="1800" dirty="0">
                <a:latin typeface="Arial" panose="020B0604020202020204" pitchFamily="34" charset="0"/>
                <a:cs typeface="Arial" panose="020B0604020202020204" pitchFamily="34" charset="0"/>
              </a:rPr>
              <a:t>Community Engagement: </a:t>
            </a:r>
          </a:p>
          <a:p>
            <a:pPr lvl="1"/>
            <a:r>
              <a:rPr lang="en-US" sz="1400" dirty="0">
                <a:latin typeface="Arial" panose="020B0604020202020204" pitchFamily="34" charset="0"/>
                <a:cs typeface="Arial" panose="020B0604020202020204" pitchFamily="34" charset="0"/>
              </a:rPr>
              <a:t>Partnered with local small farmers from Coorg and Ooty to help expand their sources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17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66A7-FB2A-1B62-6473-2D526D76EFD9}"/>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Competitive landscape</a:t>
            </a:r>
          </a:p>
        </p:txBody>
      </p:sp>
      <p:sp>
        <p:nvSpPr>
          <p:cNvPr id="3" name="Content Placeholder 2">
            <a:extLst>
              <a:ext uri="{FF2B5EF4-FFF2-40B4-BE49-F238E27FC236}">
                <a16:creationId xmlns:a16="http://schemas.microsoft.com/office/drawing/2014/main" id="{D55C3FD5-C8E3-FD05-6CD8-CF58E49BC890}"/>
              </a:ext>
            </a:extLst>
          </p:cNvPr>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Frequented cafes such as café coffee day, Madras coffee House and Starbucks are popular choice of cafés in the city of Chennai in Tamil Nadu. Their established foundation and loyal customers my initially prove a threat in setting up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However the flexibility and specialized catering to students and the working class will allow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to tap into target customers that are essentially not focused by the other cafes. Additionally, </a:t>
            </a:r>
            <a:r>
              <a:rPr lang="en-US" sz="1800" dirty="0" err="1">
                <a:latin typeface="Arial" panose="020B0604020202020204" pitchFamily="34" charset="0"/>
                <a:cs typeface="Arial" panose="020B0604020202020204" pitchFamily="34" charset="0"/>
              </a:rPr>
              <a:t>HiOnCoffee’s</a:t>
            </a:r>
            <a:r>
              <a:rPr lang="en-US" sz="1800" dirty="0">
                <a:latin typeface="Arial" panose="020B0604020202020204" pitchFamily="34" charset="0"/>
                <a:cs typeface="Arial" panose="020B0604020202020204" pitchFamily="34" charset="0"/>
              </a:rPr>
              <a:t> exclusive over-night self service bar allows it to tap into an additional expanse of the customer base that goes unnoticed by other cafes.</a:t>
            </a:r>
          </a:p>
          <a:p>
            <a:r>
              <a:rPr lang="en-US" sz="1800" dirty="0">
                <a:latin typeface="Arial" panose="020B0604020202020204" pitchFamily="34" charset="0"/>
                <a:cs typeface="Arial" panose="020B0604020202020204" pitchFamily="34" charset="0"/>
              </a:rPr>
              <a:t>Moreover, Student friendly pricing options will give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a competitive advantage in terms of affordability and hence willingness to purchase.</a:t>
            </a:r>
          </a:p>
          <a:p>
            <a:r>
              <a:rPr lang="en-US" sz="1800" dirty="0">
                <a:latin typeface="Arial" panose="020B0604020202020204" pitchFamily="34" charset="0"/>
                <a:cs typeface="Arial" panose="020B0604020202020204" pitchFamily="34" charset="0"/>
              </a:rPr>
              <a:t>Chennai’s population being dominated by the middle class often makes cafes like Starbucks inaccessible to the vast majority. Student friendly pricing and relatively subsidized pricing strategies of </a:t>
            </a:r>
            <a:r>
              <a:rPr lang="en-US" sz="1800" dirty="0" err="1">
                <a:latin typeface="Arial" panose="020B0604020202020204" pitchFamily="34" charset="0"/>
                <a:cs typeface="Arial" panose="020B0604020202020204" pitchFamily="34" charset="0"/>
              </a:rPr>
              <a:t>HiOnCoffee</a:t>
            </a:r>
            <a:r>
              <a:rPr lang="en-US" sz="1800" dirty="0">
                <a:latin typeface="Arial" panose="020B0604020202020204" pitchFamily="34" charset="0"/>
                <a:cs typeface="Arial" panose="020B0604020202020204" pitchFamily="34" charset="0"/>
              </a:rPr>
              <a:t> will allow it to remain accessible to the vast majority of Chennai while still allowing it to maintain competitiveness. </a:t>
            </a:r>
          </a:p>
        </p:txBody>
      </p:sp>
    </p:spTree>
    <p:extLst>
      <p:ext uri="{BB962C8B-B14F-4D97-AF65-F5344CB8AC3E}">
        <p14:creationId xmlns:p14="http://schemas.microsoft.com/office/powerpoint/2010/main" val="270853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C7AEA-9BE5-DD90-8B8C-759663822623}"/>
              </a:ext>
            </a:extLst>
          </p:cNvPr>
          <p:cNvSpPr>
            <a:spLocks noGrp="1"/>
          </p:cNvSpPr>
          <p:nvPr>
            <p:ph type="title"/>
          </p:nvPr>
        </p:nvSpPr>
        <p:spPr>
          <a:xfrm>
            <a:off x="761803" y="350196"/>
            <a:ext cx="4646904" cy="1624520"/>
          </a:xfrm>
        </p:spPr>
        <p:txBody>
          <a:bodyPr anchor="ctr">
            <a:normAutofit/>
          </a:bodyPr>
          <a:lstStyle/>
          <a:p>
            <a:r>
              <a:rPr lang="en-US" sz="25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Funding Needs, Use of Funds &amp; Proposed Valuation </a:t>
            </a:r>
            <a:br>
              <a:rPr lang="en-US" sz="2500" b="1" u="none" strike="noStrike" kern="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br>
            <a:endParaRPr lang="en-US" sz="25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0B99A7-05CE-F054-B6BE-BD16386A8804}"/>
              </a:ext>
            </a:extLst>
          </p:cNvPr>
          <p:cNvSpPr>
            <a:spLocks noGrp="1"/>
          </p:cNvSpPr>
          <p:nvPr>
            <p:ph idx="1"/>
          </p:nvPr>
        </p:nvSpPr>
        <p:spPr>
          <a:xfrm>
            <a:off x="761802" y="2743200"/>
            <a:ext cx="4646905" cy="3613149"/>
          </a:xfrm>
        </p:spPr>
        <p:txBody>
          <a:bodyPr anchor="ctr">
            <a:normAutofit fontScale="25000" lnSpcReduction="20000"/>
          </a:bodyPr>
          <a:lstStyle/>
          <a:p>
            <a:r>
              <a:rPr lang="en-US" sz="6400" dirty="0">
                <a:latin typeface="Arial" panose="020B0604020202020204" pitchFamily="34" charset="0"/>
                <a:cs typeface="Arial" panose="020B0604020202020204" pitchFamily="34" charset="0"/>
              </a:rPr>
              <a:t>Estimated funding required: 50 lakhs</a:t>
            </a:r>
          </a:p>
          <a:p>
            <a:pPr lvl="1"/>
            <a:r>
              <a:rPr lang="en-US" sz="6400" dirty="0">
                <a:latin typeface="Arial" panose="020B0604020202020204" pitchFamily="34" charset="0"/>
                <a:cs typeface="Arial" panose="020B0604020202020204" pitchFamily="34" charset="0"/>
              </a:rPr>
              <a:t>Split up:</a:t>
            </a:r>
          </a:p>
          <a:p>
            <a:pPr lvl="2"/>
            <a:r>
              <a:rPr lang="en-US" sz="6400" dirty="0">
                <a:latin typeface="Arial" panose="020B0604020202020204" pitchFamily="34" charset="0"/>
                <a:cs typeface="Arial" panose="020B0604020202020204" pitchFamily="34" charset="0"/>
              </a:rPr>
              <a:t>Operational costs ( utilities, salary, routine expenses) – 20 lakhs</a:t>
            </a:r>
          </a:p>
          <a:p>
            <a:pPr lvl="2"/>
            <a:r>
              <a:rPr lang="en-US" sz="6400" dirty="0">
                <a:latin typeface="Arial" panose="020B0604020202020204" pitchFamily="34" charset="0"/>
                <a:cs typeface="Arial" panose="020B0604020202020204" pitchFamily="34" charset="0"/>
              </a:rPr>
              <a:t>Marketing (advertisement, promotion) – 10 lakhs</a:t>
            </a:r>
          </a:p>
          <a:p>
            <a:pPr lvl="2"/>
            <a:r>
              <a:rPr lang="en-US" sz="6400" dirty="0">
                <a:latin typeface="Arial" panose="020B0604020202020204" pitchFamily="34" charset="0"/>
                <a:cs typeface="Arial" panose="020B0604020202020204" pitchFamily="34" charset="0"/>
              </a:rPr>
              <a:t>Working Capital (raw materials such as coffee beans, pastries, machines) – 10 lakhs</a:t>
            </a:r>
          </a:p>
          <a:p>
            <a:pPr lvl="2"/>
            <a:r>
              <a:rPr lang="en-US" sz="6400" dirty="0">
                <a:latin typeface="Arial" panose="020B0604020202020204" pitchFamily="34" charset="0"/>
                <a:cs typeface="Arial" panose="020B0604020202020204" pitchFamily="34" charset="0"/>
              </a:rPr>
              <a:t>Equipment and furnishing (furniture and décor) – 10 lakhs</a:t>
            </a:r>
          </a:p>
          <a:p>
            <a:r>
              <a:rPr lang="en-US" sz="6400" dirty="0">
                <a:latin typeface="Arial" panose="020B0604020202020204" pitchFamily="34" charset="0"/>
                <a:cs typeface="Arial" panose="020B0604020202020204" pitchFamily="34" charset="0"/>
              </a:rPr>
              <a:t>Fund duration  - 12 months</a:t>
            </a:r>
          </a:p>
          <a:p>
            <a:r>
              <a:rPr lang="en-US" sz="6400" dirty="0">
                <a:latin typeface="Arial" panose="020B0604020202020204" pitchFamily="34" charset="0"/>
                <a:cs typeface="Arial" panose="020B0604020202020204" pitchFamily="34" charset="0"/>
              </a:rPr>
              <a:t>Fund achievement:</a:t>
            </a:r>
          </a:p>
          <a:p>
            <a:pPr lvl="1"/>
            <a:r>
              <a:rPr lang="en-US" sz="6400" dirty="0">
                <a:latin typeface="Arial" panose="020B0604020202020204" pitchFamily="34" charset="0"/>
                <a:cs typeface="Arial" panose="020B0604020202020204" pitchFamily="34" charset="0"/>
              </a:rPr>
              <a:t>Customer acquisition aim: 350 in 3 months</a:t>
            </a:r>
          </a:p>
          <a:p>
            <a:pPr lvl="1"/>
            <a:r>
              <a:rPr lang="en-US" sz="6400" dirty="0">
                <a:latin typeface="Arial" panose="020B0604020202020204" pitchFamily="34" charset="0"/>
                <a:cs typeface="Arial" panose="020B0604020202020204" pitchFamily="34" charset="0"/>
              </a:rPr>
              <a:t>Customer target per month - 1000</a:t>
            </a:r>
          </a:p>
          <a:p>
            <a:pPr lvl="1"/>
            <a:r>
              <a:rPr lang="en-US" sz="6400" dirty="0">
                <a:latin typeface="Arial" panose="020B0604020202020204" pitchFamily="34" charset="0"/>
                <a:cs typeface="Arial" panose="020B0604020202020204" pitchFamily="34" charset="0"/>
              </a:rPr>
              <a:t>Revenue Target: 63 lakhs</a:t>
            </a:r>
          </a:p>
          <a:p>
            <a:r>
              <a:rPr lang="en-US" sz="6400" dirty="0">
                <a:latin typeface="Arial" panose="020B0604020202020204" pitchFamily="34" charset="0"/>
                <a:cs typeface="Arial" panose="020B0604020202020204" pitchFamily="34" charset="0"/>
              </a:rPr>
              <a:t>Valuation – 1 crore </a:t>
            </a:r>
          </a:p>
          <a:p>
            <a:pPr marL="457200" lvl="1" indent="0">
              <a:buNone/>
            </a:pPr>
            <a:endParaRPr lang="en-US" sz="500" dirty="0">
              <a:latin typeface="Arial" panose="020B0604020202020204" pitchFamily="34" charset="0"/>
              <a:cs typeface="Arial" panose="020B0604020202020204" pitchFamily="34" charset="0"/>
            </a:endParaRPr>
          </a:p>
          <a:p>
            <a:pPr lvl="1"/>
            <a:endParaRPr lang="en-US" sz="500" dirty="0">
              <a:latin typeface="Arial" panose="020B0604020202020204" pitchFamily="34" charset="0"/>
              <a:cs typeface="Arial" panose="020B0604020202020204" pitchFamily="34" charset="0"/>
            </a:endParaRPr>
          </a:p>
          <a:p>
            <a:endParaRPr lang="en-US" sz="500" dirty="0">
              <a:latin typeface="Arial" panose="020B0604020202020204" pitchFamily="34" charset="0"/>
              <a:cs typeface="Arial" panose="020B0604020202020204" pitchFamily="34" charset="0"/>
            </a:endParaRPr>
          </a:p>
          <a:p>
            <a:pPr marL="914400" lvl="2" indent="0">
              <a:buNone/>
            </a:pPr>
            <a:endParaRPr lang="en-US" sz="500" dirty="0">
              <a:latin typeface="Arial" panose="020B0604020202020204" pitchFamily="34" charset="0"/>
              <a:cs typeface="Arial" panose="020B0604020202020204" pitchFamily="34" charset="0"/>
            </a:endParaRPr>
          </a:p>
          <a:p>
            <a:pPr lvl="2"/>
            <a:endParaRPr lang="en-US" sz="500" dirty="0">
              <a:latin typeface="Arial" panose="020B0604020202020204" pitchFamily="34" charset="0"/>
              <a:cs typeface="Arial" panose="020B0604020202020204" pitchFamily="34" charset="0"/>
            </a:endParaRPr>
          </a:p>
          <a:p>
            <a:pPr lvl="8"/>
            <a:endParaRPr lang="en-US" sz="500" dirty="0">
              <a:latin typeface="Arial" panose="020B0604020202020204" pitchFamily="34" charset="0"/>
              <a:cs typeface="Arial" panose="020B0604020202020204" pitchFamily="34" charset="0"/>
            </a:endParaRPr>
          </a:p>
          <a:p>
            <a:pPr lvl="8"/>
            <a:endParaRPr lang="en-US" sz="500" dirty="0">
              <a:latin typeface="Arial" panose="020B0604020202020204" pitchFamily="34" charset="0"/>
              <a:cs typeface="Arial" panose="020B0604020202020204" pitchFamily="34" charset="0"/>
            </a:endParaRPr>
          </a:p>
          <a:p>
            <a:pPr marL="3657600" lvl="8" indent="0">
              <a:buNone/>
            </a:pPr>
            <a:endParaRPr lang="en-US" sz="500" dirty="0">
              <a:latin typeface="Arial" panose="020B0604020202020204" pitchFamily="34" charset="0"/>
              <a:cs typeface="Arial" panose="020B0604020202020204" pitchFamily="34" charset="0"/>
            </a:endParaRPr>
          </a:p>
          <a:p>
            <a:pPr lvl="3"/>
            <a:endParaRPr lang="en-US" sz="500" dirty="0">
              <a:latin typeface="Arial" panose="020B0604020202020204" pitchFamily="34" charset="0"/>
              <a:cs typeface="Arial" panose="020B0604020202020204" pitchFamily="34" charset="0"/>
            </a:endParaRPr>
          </a:p>
          <a:p>
            <a:pPr marL="914400" lvl="2" indent="0">
              <a:buNone/>
            </a:pPr>
            <a:r>
              <a:rPr lang="en-US" sz="500" dirty="0">
                <a:latin typeface="Arial" panose="020B0604020202020204" pitchFamily="34" charset="0"/>
                <a:cs typeface="Arial" panose="020B0604020202020204" pitchFamily="34" charset="0"/>
              </a:rPr>
              <a:t>	</a:t>
            </a:r>
          </a:p>
        </p:txBody>
      </p:sp>
      <p:pic>
        <p:nvPicPr>
          <p:cNvPr id="5" name="Picture 4" descr="Coffee beans falling">
            <a:extLst>
              <a:ext uri="{FF2B5EF4-FFF2-40B4-BE49-F238E27FC236}">
                <a16:creationId xmlns:a16="http://schemas.microsoft.com/office/drawing/2014/main" id="{E9656B49-A3FB-6AAE-0884-1E378EDEFDBD}"/>
              </a:ext>
            </a:extLst>
          </p:cNvPr>
          <p:cNvPicPr>
            <a:picLocks noChangeAspect="1"/>
          </p:cNvPicPr>
          <p:nvPr/>
        </p:nvPicPr>
        <p:blipFill>
          <a:blip r:embed="rId2"/>
          <a:srcRect l="21868" r="18732" b="-2"/>
          <a:stretch/>
        </p:blipFill>
        <p:spPr>
          <a:xfrm>
            <a:off x="6096000" y="1"/>
            <a:ext cx="6102825" cy="6858000"/>
          </a:xfrm>
          <a:prstGeom prst="rect">
            <a:avLst/>
          </a:prstGeom>
        </p:spPr>
      </p:pic>
    </p:spTree>
    <p:extLst>
      <p:ext uri="{BB962C8B-B14F-4D97-AF65-F5344CB8AC3E}">
        <p14:creationId xmlns:p14="http://schemas.microsoft.com/office/powerpoint/2010/main" val="415064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1422</Words>
  <Application>Microsoft Macintosh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AkayaKanadaka</vt:lpstr>
      <vt:lpstr>Arial</vt:lpstr>
      <vt:lpstr>Calibri</vt:lpstr>
      <vt:lpstr>Calibri Light</vt:lpstr>
      <vt:lpstr>Office Theme</vt:lpstr>
      <vt:lpstr>HiOnCoffee A sip of tranquility not at the cost of your pockets ~ </vt:lpstr>
      <vt:lpstr>Team  </vt:lpstr>
      <vt:lpstr>The Issue or Pain Point That Your Product/Solution Addresses  </vt:lpstr>
      <vt:lpstr>Product/Technology Overview  </vt:lpstr>
      <vt:lpstr>Business Model  </vt:lpstr>
      <vt:lpstr>Size of the Market opportunity</vt:lpstr>
      <vt:lpstr>Current Traction</vt:lpstr>
      <vt:lpstr>Competitive landscape</vt:lpstr>
      <vt:lpstr>Funding Needs, Use of Funds &amp; Proposed Valuation  </vt:lpstr>
      <vt:lpstr>Financials Current and Projections  </vt:lpstr>
      <vt:lpstr>Exit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Keerthana Kathirvel</dc:creator>
  <cp:lastModifiedBy>Keerthana Kathirvel</cp:lastModifiedBy>
  <cp:revision>17</cp:revision>
  <dcterms:created xsi:type="dcterms:W3CDTF">2024-07-28T14:13:01Z</dcterms:created>
  <dcterms:modified xsi:type="dcterms:W3CDTF">2024-07-28T18:26:39Z</dcterms:modified>
</cp:coreProperties>
</file>