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2"/>
  </p:notesMasterIdLst>
  <p:sldIdLst>
    <p:sldId id="256" r:id="rId2"/>
    <p:sldId id="258" r:id="rId3"/>
    <p:sldId id="260" r:id="rId4"/>
    <p:sldId id="259" r:id="rId5"/>
    <p:sldId id="261" r:id="rId6"/>
    <p:sldId id="262" r:id="rId7"/>
    <p:sldId id="263" r:id="rId8"/>
    <p:sldId id="264" r:id="rId9"/>
    <p:sldId id="267"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6" autoAdjust="0"/>
    <p:restoredTop sz="94660"/>
  </p:normalViewPr>
  <p:slideViewPr>
    <p:cSldViewPr snapToGrid="0">
      <p:cViewPr>
        <p:scale>
          <a:sx n="55" d="100"/>
          <a:sy n="55" d="100"/>
        </p:scale>
        <p:origin x="1407" y="51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783ADC-8EE0-4BFC-81E8-018392555675}" type="datetimeFigureOut">
              <a:rPr lang="en-IN" smtClean="0"/>
              <a:t>28-07-2024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4A44A4-3531-4FED-994D-947B19C39F75}" type="slidenum">
              <a:rPr lang="en-IN" smtClean="0"/>
              <a:t>‹#›</a:t>
            </a:fld>
            <a:endParaRPr lang="en-IN"/>
          </a:p>
        </p:txBody>
      </p:sp>
    </p:spTree>
    <p:extLst>
      <p:ext uri="{BB962C8B-B14F-4D97-AF65-F5344CB8AC3E}">
        <p14:creationId xmlns:p14="http://schemas.microsoft.com/office/powerpoint/2010/main" val="1808095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84A44A4-3531-4FED-994D-947B19C39F75}" type="slidenum">
              <a:rPr lang="en-IN" smtClean="0"/>
              <a:t>2</a:t>
            </a:fld>
            <a:endParaRPr lang="en-IN"/>
          </a:p>
        </p:txBody>
      </p:sp>
    </p:spTree>
    <p:extLst>
      <p:ext uri="{BB962C8B-B14F-4D97-AF65-F5344CB8AC3E}">
        <p14:creationId xmlns:p14="http://schemas.microsoft.com/office/powerpoint/2010/main" val="700093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84A44A4-3531-4FED-994D-947B19C39F75}" type="slidenum">
              <a:rPr lang="en-IN" smtClean="0"/>
              <a:t>5</a:t>
            </a:fld>
            <a:endParaRPr lang="en-IN"/>
          </a:p>
        </p:txBody>
      </p:sp>
    </p:spTree>
    <p:extLst>
      <p:ext uri="{BB962C8B-B14F-4D97-AF65-F5344CB8AC3E}">
        <p14:creationId xmlns:p14="http://schemas.microsoft.com/office/powerpoint/2010/main" val="1712485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90D8EE4-7815-421F-86D9-10F292F6E868}" type="datetimeFigureOut">
              <a:rPr lang="en-IN" smtClean="0"/>
              <a:t>28-07-2024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D78A3C6-0677-4A98-A39B-10C745E7569B}" type="slidenum">
              <a:rPr lang="en-IN" smtClean="0"/>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9513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0D8EE4-7815-421F-86D9-10F292F6E868}" type="datetimeFigureOut">
              <a:rPr lang="en-IN" smtClean="0"/>
              <a:t>28-07-2024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D78A3C6-0677-4A98-A39B-10C745E7569B}" type="slidenum">
              <a:rPr lang="en-IN" smtClean="0"/>
              <a:t>‹#›</a:t>
            </a:fld>
            <a:endParaRPr lang="en-IN"/>
          </a:p>
        </p:txBody>
      </p:sp>
    </p:spTree>
    <p:extLst>
      <p:ext uri="{BB962C8B-B14F-4D97-AF65-F5344CB8AC3E}">
        <p14:creationId xmlns:p14="http://schemas.microsoft.com/office/powerpoint/2010/main" val="2937395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0D8EE4-7815-421F-86D9-10F292F6E868}" type="datetimeFigureOut">
              <a:rPr lang="en-IN" smtClean="0"/>
              <a:t>28-07-2024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D78A3C6-0677-4A98-A39B-10C745E7569B}" type="slidenum">
              <a:rPr lang="en-IN" smtClean="0"/>
              <a:t>‹#›</a:t>
            </a:fld>
            <a:endParaRPr lang="en-IN"/>
          </a:p>
        </p:txBody>
      </p:sp>
    </p:spTree>
    <p:extLst>
      <p:ext uri="{BB962C8B-B14F-4D97-AF65-F5344CB8AC3E}">
        <p14:creationId xmlns:p14="http://schemas.microsoft.com/office/powerpoint/2010/main" val="3704117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0D8EE4-7815-421F-86D9-10F292F6E868}" type="datetimeFigureOut">
              <a:rPr lang="en-IN" smtClean="0"/>
              <a:t>28-07-2024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D78A3C6-0677-4A98-A39B-10C745E7569B}" type="slidenum">
              <a:rPr lang="en-IN" smtClean="0"/>
              <a:t>‹#›</a:t>
            </a:fld>
            <a:endParaRPr lang="en-IN"/>
          </a:p>
        </p:txBody>
      </p:sp>
    </p:spTree>
    <p:extLst>
      <p:ext uri="{BB962C8B-B14F-4D97-AF65-F5344CB8AC3E}">
        <p14:creationId xmlns:p14="http://schemas.microsoft.com/office/powerpoint/2010/main" val="2771309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0D8EE4-7815-421F-86D9-10F292F6E868}" type="datetimeFigureOut">
              <a:rPr lang="en-IN" smtClean="0"/>
              <a:t>28-07-2024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D78A3C6-0677-4A98-A39B-10C745E7569B}" type="slidenum">
              <a:rPr lang="en-IN" smtClean="0"/>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8034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90D8EE4-7815-421F-86D9-10F292F6E868}" type="datetimeFigureOut">
              <a:rPr lang="en-IN" smtClean="0"/>
              <a:t>28-07-2024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D78A3C6-0677-4A98-A39B-10C745E7569B}" type="slidenum">
              <a:rPr lang="en-IN" smtClean="0"/>
              <a:t>‹#›</a:t>
            </a:fld>
            <a:endParaRPr lang="en-IN"/>
          </a:p>
        </p:txBody>
      </p:sp>
    </p:spTree>
    <p:extLst>
      <p:ext uri="{BB962C8B-B14F-4D97-AF65-F5344CB8AC3E}">
        <p14:creationId xmlns:p14="http://schemas.microsoft.com/office/powerpoint/2010/main" val="1953313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90D8EE4-7815-421F-86D9-10F292F6E868}" type="datetimeFigureOut">
              <a:rPr lang="en-IN" smtClean="0"/>
              <a:t>28-07-2024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D78A3C6-0677-4A98-A39B-10C745E7569B}" type="slidenum">
              <a:rPr lang="en-IN" smtClean="0"/>
              <a:t>‹#›</a:t>
            </a:fld>
            <a:endParaRPr lang="en-IN"/>
          </a:p>
        </p:txBody>
      </p:sp>
    </p:spTree>
    <p:extLst>
      <p:ext uri="{BB962C8B-B14F-4D97-AF65-F5344CB8AC3E}">
        <p14:creationId xmlns:p14="http://schemas.microsoft.com/office/powerpoint/2010/main" val="1185798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0D8EE4-7815-421F-86D9-10F292F6E868}" type="datetimeFigureOut">
              <a:rPr lang="en-IN" smtClean="0"/>
              <a:t>28-07-2024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D78A3C6-0677-4A98-A39B-10C745E7569B}" type="slidenum">
              <a:rPr lang="en-IN" smtClean="0"/>
              <a:t>‹#›</a:t>
            </a:fld>
            <a:endParaRPr lang="en-IN"/>
          </a:p>
        </p:txBody>
      </p:sp>
    </p:spTree>
    <p:extLst>
      <p:ext uri="{BB962C8B-B14F-4D97-AF65-F5344CB8AC3E}">
        <p14:creationId xmlns:p14="http://schemas.microsoft.com/office/powerpoint/2010/main" val="419303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90D8EE4-7815-421F-86D9-10F292F6E868}" type="datetimeFigureOut">
              <a:rPr lang="en-IN" smtClean="0"/>
              <a:t>28-07-2024</a:t>
            </a:fld>
            <a:endParaRPr lang="en-IN"/>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IN"/>
          </a:p>
        </p:txBody>
      </p:sp>
      <p:sp>
        <p:nvSpPr>
          <p:cNvPr id="9" name="Slide Number Placeholder 8"/>
          <p:cNvSpPr>
            <a:spLocks noGrp="1"/>
          </p:cNvSpPr>
          <p:nvPr>
            <p:ph type="sldNum" sz="quarter" idx="12"/>
          </p:nvPr>
        </p:nvSpPr>
        <p:spPr/>
        <p:txBody>
          <a:bodyPr/>
          <a:lstStyle/>
          <a:p>
            <a:fld id="{8D78A3C6-0677-4A98-A39B-10C745E7569B}" type="slidenum">
              <a:rPr lang="en-IN" smtClean="0"/>
              <a:t>‹#›</a:t>
            </a:fld>
            <a:endParaRPr lang="en-IN"/>
          </a:p>
        </p:txBody>
      </p:sp>
    </p:spTree>
    <p:extLst>
      <p:ext uri="{BB962C8B-B14F-4D97-AF65-F5344CB8AC3E}">
        <p14:creationId xmlns:p14="http://schemas.microsoft.com/office/powerpoint/2010/main" val="3899649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90D8EE4-7815-421F-86D9-10F292F6E868}" type="datetimeFigureOut">
              <a:rPr lang="en-IN" smtClean="0"/>
              <a:t>28-07-2024</a:t>
            </a:fld>
            <a:endParaRPr lang="en-IN"/>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IN"/>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D78A3C6-0677-4A98-A39B-10C745E7569B}" type="slidenum">
              <a:rPr lang="en-IN" smtClean="0"/>
              <a:t>‹#›</a:t>
            </a:fld>
            <a:endParaRPr lang="en-IN"/>
          </a:p>
        </p:txBody>
      </p:sp>
    </p:spTree>
    <p:extLst>
      <p:ext uri="{BB962C8B-B14F-4D97-AF65-F5344CB8AC3E}">
        <p14:creationId xmlns:p14="http://schemas.microsoft.com/office/powerpoint/2010/main" val="3537260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90D8EE4-7815-421F-86D9-10F292F6E868}" type="datetimeFigureOut">
              <a:rPr lang="en-IN" smtClean="0"/>
              <a:t>28-07-2024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D78A3C6-0677-4A98-A39B-10C745E7569B}" type="slidenum">
              <a:rPr lang="en-IN" smtClean="0"/>
              <a:t>‹#›</a:t>
            </a:fld>
            <a:endParaRPr lang="en-IN"/>
          </a:p>
        </p:txBody>
      </p:sp>
    </p:spTree>
    <p:extLst>
      <p:ext uri="{BB962C8B-B14F-4D97-AF65-F5344CB8AC3E}">
        <p14:creationId xmlns:p14="http://schemas.microsoft.com/office/powerpoint/2010/main" val="2496664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90D8EE4-7815-421F-86D9-10F292F6E868}" type="datetimeFigureOut">
              <a:rPr lang="en-IN" smtClean="0"/>
              <a:t>28-07-2024</a:t>
            </a:fld>
            <a:endParaRPr lang="en-IN"/>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IN"/>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D78A3C6-0677-4A98-A39B-10C745E7569B}" type="slidenum">
              <a:rPr lang="en-IN" smtClean="0"/>
              <a:t>‹#›</a:t>
            </a:fld>
            <a:endParaRPr lang="en-IN"/>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719664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4EF87-9CA1-78CE-5BAB-8CF30372EC3F}"/>
              </a:ext>
            </a:extLst>
          </p:cNvPr>
          <p:cNvSpPr>
            <a:spLocks noGrp="1"/>
          </p:cNvSpPr>
          <p:nvPr>
            <p:ph type="ctrTitle"/>
          </p:nvPr>
        </p:nvSpPr>
        <p:spPr>
          <a:xfrm>
            <a:off x="991185" y="5778136"/>
            <a:ext cx="10965683" cy="1079864"/>
          </a:xfrm>
        </p:spPr>
        <p:txBody>
          <a:bodyPr>
            <a:normAutofit fontScale="90000"/>
          </a:bodyPr>
          <a:lstStyle/>
          <a:p>
            <a:br>
              <a:rPr lang="en-IN" sz="1800" b="0" i="0" u="none" strike="noStrike" baseline="0" dirty="0">
                <a:solidFill>
                  <a:srgbClr val="000000"/>
                </a:solidFill>
                <a:latin typeface="Calibri" panose="020F0502020204030204" pitchFamily="34" charset="0"/>
              </a:rPr>
            </a:br>
            <a:r>
              <a:rPr lang="en-US" sz="3600" b="0" i="0" u="none" strike="noStrike" baseline="0" dirty="0">
                <a:solidFill>
                  <a:srgbClr val="000000"/>
                </a:solidFill>
                <a:latin typeface="Calibri" panose="020F0502020204030204" pitchFamily="34" charset="0"/>
              </a:rPr>
              <a:t>"An app where users can select their desired career and get a comparison of the required courses and their prices."</a:t>
            </a:r>
            <a:br>
              <a:rPr lang="en-IN" sz="3600" b="0" i="0" u="none" strike="noStrike" baseline="0" dirty="0">
                <a:solidFill>
                  <a:srgbClr val="000000"/>
                </a:solidFill>
                <a:latin typeface="Calibri" panose="020F0502020204030204" pitchFamily="34" charset="0"/>
              </a:rPr>
            </a:br>
            <a:br>
              <a:rPr lang="en-US" sz="3600" b="0" i="0" u="none" strike="noStrike" baseline="0" dirty="0">
                <a:solidFill>
                  <a:srgbClr val="E36C09"/>
                </a:solidFill>
                <a:latin typeface="Calibri" panose="020F0502020204030204" pitchFamily="34" charset="0"/>
              </a:rPr>
            </a:br>
            <a:endParaRPr lang="en-IN" dirty="0"/>
          </a:p>
        </p:txBody>
      </p:sp>
      <p:sp>
        <p:nvSpPr>
          <p:cNvPr id="4" name="Rectangle 3">
            <a:extLst>
              <a:ext uri="{FF2B5EF4-FFF2-40B4-BE49-F238E27FC236}">
                <a16:creationId xmlns:a16="http://schemas.microsoft.com/office/drawing/2014/main" id="{59CF425E-ABB2-0EC0-2AE2-F4E312923B21}"/>
              </a:ext>
            </a:extLst>
          </p:cNvPr>
          <p:cNvSpPr/>
          <p:nvPr/>
        </p:nvSpPr>
        <p:spPr>
          <a:xfrm>
            <a:off x="1272570" y="1722009"/>
            <a:ext cx="9211432" cy="2308324"/>
          </a:xfrm>
          <a:prstGeom prst="rect">
            <a:avLst/>
          </a:prstGeom>
          <a:noFill/>
        </p:spPr>
        <p:txBody>
          <a:bodyPr wrap="none" lIns="91440" tIns="45720" rIns="91440" bIns="45720">
            <a:spAutoFit/>
          </a:bodyPr>
          <a:lstStyle/>
          <a:p>
            <a:pPr algn="ctr"/>
            <a:r>
              <a:rPr lang="en-IN" sz="7200" b="0" i="0" u="none" strike="noStrike" cap="none" spc="0" baseline="0" dirty="0">
                <a:ln w="0"/>
                <a:solidFill>
                  <a:schemeClr val="tx1"/>
                </a:solidFill>
                <a:effectLst>
                  <a:outerShdw blurRad="38100" dist="19050" dir="2700000" algn="tl" rotWithShape="0">
                    <a:schemeClr val="dk1">
                      <a:alpha val="40000"/>
                    </a:schemeClr>
                  </a:outerShdw>
                </a:effectLst>
                <a:latin typeface="Calibri" panose="020F0502020204030204" pitchFamily="34" charset="0"/>
              </a:rPr>
              <a:t>Project Idea: </a:t>
            </a:r>
          </a:p>
          <a:p>
            <a:pPr algn="ctr"/>
            <a:r>
              <a:rPr lang="en-IN" sz="7200" b="0" i="0" u="none" strike="noStrike" cap="none" spc="0" baseline="0" dirty="0">
                <a:ln w="0"/>
                <a:solidFill>
                  <a:schemeClr val="tx1"/>
                </a:solidFill>
                <a:effectLst>
                  <a:outerShdw blurRad="38100" dist="19050" dir="2700000" algn="tl" rotWithShape="0">
                    <a:schemeClr val="dk1">
                      <a:alpha val="40000"/>
                    </a:schemeClr>
                  </a:outerShdw>
                </a:effectLst>
                <a:latin typeface="Calibri" panose="020F0502020204030204" pitchFamily="34" charset="0"/>
              </a:rPr>
              <a:t>Course Comparison App</a:t>
            </a:r>
            <a:endParaRPr lang="en-IN" sz="72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7682368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A8406-E55B-FBCB-80CA-64C59E5448EF}"/>
              </a:ext>
            </a:extLst>
          </p:cNvPr>
          <p:cNvSpPr>
            <a:spLocks noGrp="1"/>
          </p:cNvSpPr>
          <p:nvPr>
            <p:ph type="title"/>
          </p:nvPr>
        </p:nvSpPr>
        <p:spPr>
          <a:xfrm>
            <a:off x="583474" y="0"/>
            <a:ext cx="10058400" cy="1450757"/>
          </a:xfrm>
        </p:spPr>
        <p:txBody>
          <a:bodyPr/>
          <a:lstStyle/>
          <a:p>
            <a:r>
              <a:rPr lang="en-IN" b="1" dirty="0"/>
              <a:t>Exit Strategy</a:t>
            </a:r>
          </a:p>
        </p:txBody>
      </p:sp>
      <p:sp>
        <p:nvSpPr>
          <p:cNvPr id="3" name="Content Placeholder 2">
            <a:extLst>
              <a:ext uri="{FF2B5EF4-FFF2-40B4-BE49-F238E27FC236}">
                <a16:creationId xmlns:a16="http://schemas.microsoft.com/office/drawing/2014/main" id="{84D24067-A704-8FE2-D46A-4774A7329DB0}"/>
              </a:ext>
            </a:extLst>
          </p:cNvPr>
          <p:cNvSpPr>
            <a:spLocks noGrp="1"/>
          </p:cNvSpPr>
          <p:nvPr>
            <p:ph idx="1"/>
          </p:nvPr>
        </p:nvSpPr>
        <p:spPr>
          <a:xfrm>
            <a:off x="583474" y="1845734"/>
            <a:ext cx="10572206" cy="4023360"/>
          </a:xfrm>
        </p:spPr>
        <p:txBody>
          <a:bodyPr>
            <a:normAutofit/>
          </a:bodyPr>
          <a:lstStyle/>
          <a:p>
            <a:r>
              <a:rPr lang="en-US" sz="3200" b="1" dirty="0"/>
              <a:t>Potential Exit Strategies</a:t>
            </a:r>
          </a:p>
          <a:p>
            <a:pPr>
              <a:buFont typeface="Arial" panose="020B0604020202020204" pitchFamily="34" charset="0"/>
              <a:buChar char="•"/>
            </a:pPr>
            <a:r>
              <a:rPr lang="en-US" sz="3200" b="1" dirty="0"/>
              <a:t>Acquisition:</a:t>
            </a:r>
            <a:endParaRPr lang="en-US" sz="3200" dirty="0"/>
          </a:p>
          <a:p>
            <a:pPr marL="742950" lvl="1" indent="-285750">
              <a:buFont typeface="Arial" panose="020B0604020202020204" pitchFamily="34" charset="0"/>
              <a:buChar char="•"/>
            </a:pPr>
            <a:r>
              <a:rPr lang="en-US" sz="2800" dirty="0"/>
              <a:t>Large tech companies or educational platforms might be interested in acquiring the app to expand their service offerings.</a:t>
            </a:r>
          </a:p>
          <a:p>
            <a:pPr marL="742950" lvl="1" indent="-285750">
              <a:buFont typeface="Arial" panose="020B0604020202020204" pitchFamily="34" charset="0"/>
              <a:buChar char="•"/>
            </a:pPr>
            <a:r>
              <a:rPr lang="en-US" sz="2800" dirty="0"/>
              <a:t>Examples: Company X acquiring Y EdTech startup.</a:t>
            </a:r>
          </a:p>
          <a:p>
            <a:pPr>
              <a:buFont typeface="Arial" panose="020B0604020202020204" pitchFamily="34" charset="0"/>
              <a:buChar char="•"/>
            </a:pPr>
            <a:r>
              <a:rPr lang="en-US" sz="3200" b="1" dirty="0"/>
              <a:t>Initial Public Offering (IPO):</a:t>
            </a:r>
            <a:endParaRPr lang="en-US" sz="3200" dirty="0"/>
          </a:p>
          <a:p>
            <a:pPr marL="742950" lvl="1" indent="-285750">
              <a:buFont typeface="Arial" panose="020B0604020202020204" pitchFamily="34" charset="0"/>
              <a:buChar char="•"/>
            </a:pPr>
            <a:r>
              <a:rPr lang="en-US" sz="2800" dirty="0"/>
              <a:t>If the company grows significantly, going public could be an option.</a:t>
            </a:r>
          </a:p>
          <a:p>
            <a:pPr marL="742950" lvl="1" indent="-285750">
              <a:buFont typeface="Arial" panose="020B0604020202020204" pitchFamily="34" charset="0"/>
              <a:buChar char="•"/>
            </a:pPr>
            <a:r>
              <a:rPr lang="en-US" sz="2800" dirty="0"/>
              <a:t>Comparable example: Coursera's IPO in 2021</a:t>
            </a:r>
            <a:r>
              <a:rPr lang="en-US" dirty="0"/>
              <a:t>.</a:t>
            </a:r>
          </a:p>
          <a:p>
            <a:endParaRPr lang="en-IN" dirty="0"/>
          </a:p>
        </p:txBody>
      </p:sp>
    </p:spTree>
    <p:extLst>
      <p:ext uri="{BB962C8B-B14F-4D97-AF65-F5344CB8AC3E}">
        <p14:creationId xmlns:p14="http://schemas.microsoft.com/office/powerpoint/2010/main" val="3473488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A0274-394B-883E-9D43-8447414D3030}"/>
              </a:ext>
            </a:extLst>
          </p:cNvPr>
          <p:cNvSpPr>
            <a:spLocks noGrp="1"/>
          </p:cNvSpPr>
          <p:nvPr>
            <p:ph type="title"/>
          </p:nvPr>
        </p:nvSpPr>
        <p:spPr>
          <a:xfrm>
            <a:off x="731520" y="242886"/>
            <a:ext cx="10058400" cy="1982686"/>
          </a:xfrm>
        </p:spPr>
        <p:txBody>
          <a:bodyPr>
            <a:normAutofit fontScale="90000"/>
          </a:bodyPr>
          <a:lstStyle/>
          <a:p>
            <a:br>
              <a:rPr lang="en-IN" sz="1800" b="0" i="0" u="none" strike="noStrike" baseline="0" dirty="0">
                <a:solidFill>
                  <a:srgbClr val="000000"/>
                </a:solidFill>
                <a:latin typeface="Calibri" panose="020F0502020204030204" pitchFamily="34" charset="0"/>
              </a:rPr>
            </a:br>
            <a:r>
              <a:rPr lang="en-IN" sz="1800" b="0" i="0" u="none" strike="noStrike" baseline="0" dirty="0">
                <a:solidFill>
                  <a:srgbClr val="000000"/>
                </a:solidFill>
                <a:latin typeface="Calibri" panose="020F0502020204030204" pitchFamily="34" charset="0"/>
              </a:rPr>
              <a:t> </a:t>
            </a:r>
            <a:br>
              <a:rPr lang="en-IN" sz="1800" b="0" i="0" u="none" strike="noStrike" baseline="0" dirty="0">
                <a:solidFill>
                  <a:srgbClr val="000000"/>
                </a:solidFill>
                <a:latin typeface="Calibri" panose="020F0502020204030204" pitchFamily="34" charset="0"/>
              </a:rPr>
            </a:br>
            <a:r>
              <a:rPr lang="en-US" b="1" i="0" u="none" strike="noStrike" baseline="0" dirty="0">
                <a:solidFill>
                  <a:srgbClr val="000000"/>
                </a:solidFill>
                <a:latin typeface="Calibri" panose="020F0502020204030204" pitchFamily="34" charset="0"/>
              </a:rPr>
              <a:t>The Issue or Pain Point That Your Product/Solution Addresses </a:t>
            </a:r>
            <a:br>
              <a:rPr lang="en-US" b="0" i="0" u="none" strike="noStrike" baseline="0" dirty="0">
                <a:solidFill>
                  <a:srgbClr val="000000"/>
                </a:solidFill>
                <a:latin typeface="Calibri" panose="020F0502020204030204" pitchFamily="34" charset="0"/>
              </a:rPr>
            </a:br>
            <a:endParaRPr lang="en-IN" dirty="0"/>
          </a:p>
        </p:txBody>
      </p:sp>
      <p:sp>
        <p:nvSpPr>
          <p:cNvPr id="3" name="Content Placeholder 2">
            <a:extLst>
              <a:ext uri="{FF2B5EF4-FFF2-40B4-BE49-F238E27FC236}">
                <a16:creationId xmlns:a16="http://schemas.microsoft.com/office/drawing/2014/main" id="{4DA03AD8-995A-2D20-40C2-C10A5AE4C858}"/>
              </a:ext>
            </a:extLst>
          </p:cNvPr>
          <p:cNvSpPr>
            <a:spLocks noGrp="1"/>
          </p:cNvSpPr>
          <p:nvPr>
            <p:ph idx="1"/>
          </p:nvPr>
        </p:nvSpPr>
        <p:spPr>
          <a:xfrm>
            <a:off x="731520" y="2446625"/>
            <a:ext cx="11129554" cy="4546357"/>
          </a:xfrm>
        </p:spPr>
        <p:txBody>
          <a:bodyPr>
            <a:normAutofit/>
          </a:bodyPr>
          <a:lstStyle/>
          <a:p>
            <a:pPr marL="0" indent="0">
              <a:buNone/>
            </a:pPr>
            <a:r>
              <a:rPr lang="en-US" sz="2800" dirty="0"/>
              <a:t>Customers need your solution because it directly addresses a significant pain point in their daily lives or business operations. This pain point could be a lack of efficiency, high costs, time consumption, or any other challenge that impacts their productivity or satisfaction. By providing a solution that specifically targets this issue, you are offering them a way to enhance their performance, save money, and improve overall outcomes.</a:t>
            </a:r>
          </a:p>
          <a:p>
            <a:pPr marL="0" indent="0">
              <a:buNone/>
            </a:pPr>
            <a:endParaRPr lang="en-IN" dirty="0"/>
          </a:p>
        </p:txBody>
      </p:sp>
    </p:spTree>
    <p:extLst>
      <p:ext uri="{BB962C8B-B14F-4D97-AF65-F5344CB8AC3E}">
        <p14:creationId xmlns:p14="http://schemas.microsoft.com/office/powerpoint/2010/main" val="2633695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FB14E-8CFF-4D0E-EF67-B10A6CAE7DB3}"/>
              </a:ext>
            </a:extLst>
          </p:cNvPr>
          <p:cNvSpPr>
            <a:spLocks noGrp="1"/>
          </p:cNvSpPr>
          <p:nvPr>
            <p:ph type="title"/>
          </p:nvPr>
        </p:nvSpPr>
        <p:spPr>
          <a:xfrm>
            <a:off x="381000" y="68339"/>
            <a:ext cx="10515600" cy="1325563"/>
          </a:xfrm>
        </p:spPr>
        <p:txBody>
          <a:bodyPr>
            <a:normAutofit fontScale="90000"/>
          </a:bodyPr>
          <a:lstStyle/>
          <a:p>
            <a:br>
              <a:rPr lang="en-IN" sz="1800" b="0" i="0" u="none" strike="noStrike" baseline="0" dirty="0">
                <a:solidFill>
                  <a:srgbClr val="000000"/>
                </a:solidFill>
                <a:latin typeface="Calibri" panose="020F0502020204030204" pitchFamily="34" charset="0"/>
              </a:rPr>
            </a:br>
            <a:r>
              <a:rPr lang="en-IN" sz="1800" b="0" i="0" u="none" strike="noStrike" baseline="0" dirty="0">
                <a:solidFill>
                  <a:srgbClr val="000000"/>
                </a:solidFill>
                <a:latin typeface="Calibri" panose="020F0502020204030204" pitchFamily="34" charset="0"/>
              </a:rPr>
              <a:t> </a:t>
            </a:r>
            <a:br>
              <a:rPr lang="en-IN" sz="1800" b="0" i="0" u="none" strike="noStrike" baseline="0" dirty="0">
                <a:solidFill>
                  <a:srgbClr val="000000"/>
                </a:solidFill>
                <a:latin typeface="Calibri" panose="020F0502020204030204" pitchFamily="34" charset="0"/>
              </a:rPr>
            </a:br>
            <a:r>
              <a:rPr lang="en-IN" b="1" i="0" u="none" strike="noStrike" baseline="0" dirty="0">
                <a:solidFill>
                  <a:srgbClr val="000000"/>
                </a:solidFill>
                <a:latin typeface="Calibri" panose="020F0502020204030204" pitchFamily="34" charset="0"/>
              </a:rPr>
              <a:t>Technology Overview </a:t>
            </a:r>
            <a:br>
              <a:rPr lang="en-IN" sz="1800" b="0" i="0" u="none" strike="noStrike" baseline="0" dirty="0">
                <a:solidFill>
                  <a:srgbClr val="000000"/>
                </a:solidFill>
                <a:latin typeface="Calibri" panose="020F0502020204030204" pitchFamily="34" charset="0"/>
              </a:rPr>
            </a:br>
            <a:endParaRPr lang="en-IN" dirty="0"/>
          </a:p>
        </p:txBody>
      </p:sp>
      <p:sp>
        <p:nvSpPr>
          <p:cNvPr id="3" name="Content Placeholder 2">
            <a:extLst>
              <a:ext uri="{FF2B5EF4-FFF2-40B4-BE49-F238E27FC236}">
                <a16:creationId xmlns:a16="http://schemas.microsoft.com/office/drawing/2014/main" id="{CB405F46-DF88-1372-1222-DD6760693A59}"/>
              </a:ext>
            </a:extLst>
          </p:cNvPr>
          <p:cNvSpPr>
            <a:spLocks noGrp="1"/>
          </p:cNvSpPr>
          <p:nvPr>
            <p:ph idx="1"/>
          </p:nvPr>
        </p:nvSpPr>
        <p:spPr>
          <a:xfrm>
            <a:off x="289932" y="1184366"/>
            <a:ext cx="11797990" cy="5146765"/>
          </a:xfrm>
        </p:spPr>
        <p:txBody>
          <a:bodyPr>
            <a:normAutofit fontScale="85000" lnSpcReduction="10000"/>
          </a:bodyPr>
          <a:lstStyle/>
          <a:p>
            <a:r>
              <a:rPr lang="en-US" dirty="0"/>
              <a:t>Our product stands out due to its unique combination of user-centric design, cutting-edge technology, and tailored solutions that address specific pain points effectively. Here's what makes our solution unique:</a:t>
            </a:r>
          </a:p>
          <a:p>
            <a:pPr>
              <a:buFont typeface="+mj-lt"/>
              <a:buAutoNum type="arabicPeriod"/>
            </a:pPr>
            <a:r>
              <a:rPr lang="en-US" b="1" dirty="0"/>
              <a:t>User-Centric Design:</a:t>
            </a:r>
            <a:endParaRPr lang="en-US" dirty="0"/>
          </a:p>
          <a:p>
            <a:pPr marL="742950" lvl="1" indent="-285750">
              <a:buFont typeface="+mj-lt"/>
              <a:buAutoNum type="arabicPeriod"/>
            </a:pPr>
            <a:r>
              <a:rPr lang="en-US" dirty="0"/>
              <a:t>Our product is designed with the end-user in mind, ensuring an intuitive and seamless experience. This focus on usability ensures that even non-technical users can navigate and benefit from the product effortlessly.</a:t>
            </a:r>
          </a:p>
          <a:p>
            <a:pPr>
              <a:buFont typeface="+mj-lt"/>
              <a:buAutoNum type="arabicPeriod"/>
            </a:pPr>
            <a:r>
              <a:rPr lang="en-US" b="1" dirty="0"/>
              <a:t>Innovation and Technology:</a:t>
            </a:r>
            <a:endParaRPr lang="en-US" dirty="0"/>
          </a:p>
          <a:p>
            <a:pPr marL="742950" lvl="1" indent="-285750">
              <a:buFont typeface="+mj-lt"/>
              <a:buAutoNum type="arabicPeriod"/>
            </a:pPr>
            <a:r>
              <a:rPr lang="en-US" dirty="0"/>
              <a:t>We leverage the latest advancements in technology to offer features that are not only advanced but also ahead of the curve. This includes real-time data processing, AI-driven insights, and robust security measures that ensure both performance and reliability.</a:t>
            </a:r>
          </a:p>
          <a:p>
            <a:pPr>
              <a:buFont typeface="+mj-lt"/>
              <a:buAutoNum type="arabicPeriod"/>
            </a:pPr>
            <a:r>
              <a:rPr lang="en-US" b="1" dirty="0"/>
              <a:t>Customization and Flexibility:</a:t>
            </a:r>
            <a:endParaRPr lang="en-US" dirty="0"/>
          </a:p>
          <a:p>
            <a:pPr marL="742950" lvl="1" indent="-285750">
              <a:buFont typeface="+mj-lt"/>
              <a:buAutoNum type="arabicPeriod"/>
            </a:pPr>
            <a:r>
              <a:rPr lang="en-US" dirty="0"/>
              <a:t>Unlike one-size-fits-all solutions, our product is highly customizable to fit the unique needs of various industries and individual users. This flexibility allows businesses to tailor the product to their specific workflows and requirements, maximizing its effectiveness.</a:t>
            </a:r>
          </a:p>
          <a:p>
            <a:pPr>
              <a:buFont typeface="+mj-lt"/>
              <a:buAutoNum type="arabicPeriod"/>
            </a:pPr>
            <a:r>
              <a:rPr lang="en-US" b="1" dirty="0"/>
              <a:t>Integration Capabilities:</a:t>
            </a:r>
            <a:endParaRPr lang="en-US" dirty="0"/>
          </a:p>
          <a:p>
            <a:pPr marL="742950" lvl="1" indent="-285750">
              <a:buFont typeface="+mj-lt"/>
              <a:buAutoNum type="arabicPeriod"/>
            </a:pPr>
            <a:r>
              <a:rPr lang="en-US" dirty="0"/>
              <a:t>Our product seamlessly integrates with existing systems and tools, reducing the disruption of adopting new technology and enhancing overall efficiency. This interoperability ensures that users can continue using their preferred tools while benefiting from our solution's added value.</a:t>
            </a:r>
          </a:p>
          <a:p>
            <a:pPr>
              <a:buFont typeface="+mj-lt"/>
              <a:buAutoNum type="arabicPeriod"/>
            </a:pPr>
            <a:r>
              <a:rPr lang="en-US" b="1" dirty="0"/>
              <a:t>Scalability:</a:t>
            </a:r>
            <a:endParaRPr lang="en-US" dirty="0"/>
          </a:p>
          <a:p>
            <a:pPr marL="742950" lvl="1" indent="-285750">
              <a:buFont typeface="+mj-lt"/>
              <a:buAutoNum type="arabicPeriod"/>
            </a:pPr>
            <a:r>
              <a:rPr lang="en-US" dirty="0"/>
              <a:t>Designed to grow with your business, our product can scale to meet increasing demands without compromising performance. This scalability ensures long-term viability and support for your business’s growth trajectory.</a:t>
            </a:r>
          </a:p>
          <a:p>
            <a:pPr marL="0" indent="0">
              <a:buNone/>
            </a:pPr>
            <a:endParaRPr lang="en-IN" dirty="0"/>
          </a:p>
        </p:txBody>
      </p:sp>
    </p:spTree>
    <p:extLst>
      <p:ext uri="{BB962C8B-B14F-4D97-AF65-F5344CB8AC3E}">
        <p14:creationId xmlns:p14="http://schemas.microsoft.com/office/powerpoint/2010/main" val="1428241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DD4643-3CC3-55C0-9A7A-B20F5DEA2982}"/>
              </a:ext>
            </a:extLst>
          </p:cNvPr>
          <p:cNvSpPr>
            <a:spLocks noGrp="1"/>
          </p:cNvSpPr>
          <p:nvPr>
            <p:ph idx="1"/>
          </p:nvPr>
        </p:nvSpPr>
        <p:spPr>
          <a:xfrm>
            <a:off x="267629" y="269966"/>
            <a:ext cx="11809142" cy="6286951"/>
          </a:xfrm>
        </p:spPr>
        <p:txBody>
          <a:bodyPr>
            <a:normAutofit/>
          </a:bodyPr>
          <a:lstStyle/>
          <a:p>
            <a:pPr marL="0" indent="0">
              <a:buNone/>
            </a:pPr>
            <a:endParaRPr lang="en-US" sz="3600" dirty="0"/>
          </a:p>
          <a:p>
            <a:pPr marL="0" indent="0">
              <a:buNone/>
            </a:pPr>
            <a:r>
              <a:rPr lang="en-US" sz="4000" b="1" dirty="0"/>
              <a:t>How Your Product/Service is a Better Solution:</a:t>
            </a:r>
            <a:endParaRPr lang="en-US" sz="1200" b="1" dirty="0"/>
          </a:p>
          <a:p>
            <a:pPr marL="0" indent="0">
              <a:buNone/>
            </a:pPr>
            <a:endParaRPr lang="en-US" sz="2800" dirty="0"/>
          </a:p>
          <a:p>
            <a:pPr marL="0" indent="0">
              <a:buNone/>
            </a:pPr>
            <a:r>
              <a:rPr lang="en-US" sz="2400" dirty="0"/>
              <a:t>Currently, customers might be relying on outdated methods, inefficient processes, or costly alternatives to manage the issue at hand. For example, if the pain point is inefficient task management, they might be using manual methods or basic tools that are not designed to handle complex workflows.</a:t>
            </a:r>
          </a:p>
          <a:p>
            <a:pPr marL="0" indent="0">
              <a:buNone/>
            </a:pPr>
            <a:r>
              <a:rPr lang="en-US" sz="2400" dirty="0"/>
              <a:t>Our product/service offers a better solution by introducing advanced features, user-friendly interfaces, and innovative approaches that streamline processes and deliver superior results. For instance, your task management tool could incorporate automation, real-time collaboration, and integration with other essential tools, providing a seamless experience that enhances productivity and reduces errors. This makes your solution not only more efficient but also more cost-effective and user-friendly, ultimately offering greater value to your customers.</a:t>
            </a:r>
          </a:p>
          <a:p>
            <a:endParaRPr lang="en-IN" dirty="0"/>
          </a:p>
        </p:txBody>
      </p:sp>
    </p:spTree>
    <p:extLst>
      <p:ext uri="{BB962C8B-B14F-4D97-AF65-F5344CB8AC3E}">
        <p14:creationId xmlns:p14="http://schemas.microsoft.com/office/powerpoint/2010/main" val="2914444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EB0FEF-7F95-E5C1-1E85-11ECC218BB7F}"/>
              </a:ext>
            </a:extLst>
          </p:cNvPr>
          <p:cNvSpPr>
            <a:spLocks noGrp="1"/>
          </p:cNvSpPr>
          <p:nvPr>
            <p:ph idx="1"/>
          </p:nvPr>
        </p:nvSpPr>
        <p:spPr>
          <a:xfrm>
            <a:off x="78059" y="167268"/>
            <a:ext cx="12113941" cy="6024526"/>
          </a:xfrm>
        </p:spPr>
        <p:txBody>
          <a:bodyPr>
            <a:normAutofit fontScale="92500" lnSpcReduction="20000"/>
          </a:bodyPr>
          <a:lstStyle/>
          <a:p>
            <a:pPr marL="0" indent="0">
              <a:buNone/>
            </a:pPr>
            <a:endParaRPr lang="en-US" dirty="0"/>
          </a:p>
          <a:p>
            <a:pPr marL="0" indent="0">
              <a:buNone/>
            </a:pPr>
            <a:endParaRPr lang="en-US" dirty="0"/>
          </a:p>
          <a:p>
            <a:pPr marL="0" indent="0">
              <a:buNone/>
            </a:pPr>
            <a:r>
              <a:rPr lang="en-US" dirty="0"/>
              <a:t>Our revenue model is designed to ensure sustainable growth and profitability by providing clear value to our customers while generating consistent income. Here’s how we plan to make money from this business opportunity:</a:t>
            </a:r>
          </a:p>
          <a:p>
            <a:pPr marL="0" indent="0">
              <a:buNone/>
            </a:pPr>
            <a:endParaRPr lang="en-US" sz="1100" dirty="0"/>
          </a:p>
          <a:p>
            <a:pPr>
              <a:buFont typeface="+mj-lt"/>
              <a:buAutoNum type="arabicPeriod"/>
            </a:pPr>
            <a:r>
              <a:rPr lang="en-US" b="1" dirty="0"/>
              <a:t>Subscription-Based Model:</a:t>
            </a:r>
            <a:endParaRPr lang="en-US" dirty="0"/>
          </a:p>
          <a:p>
            <a:pPr marL="742950" lvl="1" indent="-285750">
              <a:buFont typeface="+mj-lt"/>
              <a:buAutoNum type="arabicPeriod"/>
            </a:pPr>
            <a:r>
              <a:rPr lang="en-US" b="1" dirty="0"/>
              <a:t>Who Will Pay:</a:t>
            </a:r>
            <a:r>
              <a:rPr lang="en-US" dirty="0"/>
              <a:t> Businesses and individual users.</a:t>
            </a:r>
          </a:p>
          <a:p>
            <a:pPr marL="742950" lvl="1" indent="-285750">
              <a:buFont typeface="+mj-lt"/>
              <a:buAutoNum type="arabicPeriod"/>
            </a:pPr>
            <a:r>
              <a:rPr lang="en-US" b="1" dirty="0"/>
              <a:t>How Much:</a:t>
            </a:r>
            <a:r>
              <a:rPr lang="en-US" dirty="0"/>
              <a:t> We offer tiered subscription plans based on the size of the business and the level of features they need. For example, a basic plan could start at $10 per user per month, while more advanced plans with additional features could range from $30 to $100 per user per month.</a:t>
            </a:r>
          </a:p>
          <a:p>
            <a:pPr marL="742950" lvl="1" indent="-285750">
              <a:buFont typeface="+mj-lt"/>
              <a:buAutoNum type="arabicPeriod"/>
            </a:pPr>
            <a:r>
              <a:rPr lang="en-US" b="1" dirty="0"/>
              <a:t>To Whom:</a:t>
            </a:r>
            <a:r>
              <a:rPr lang="en-US" dirty="0"/>
              <a:t> Subscriptions will be paid directly to our company on a monthly or annual basis.</a:t>
            </a:r>
          </a:p>
          <a:p>
            <a:pPr>
              <a:buFont typeface="+mj-lt"/>
              <a:buAutoNum type="arabicPeriod"/>
            </a:pPr>
            <a:r>
              <a:rPr lang="en-US" b="1" dirty="0"/>
              <a:t>Enterprise Licensing:</a:t>
            </a:r>
            <a:endParaRPr lang="en-US" dirty="0"/>
          </a:p>
          <a:p>
            <a:pPr marL="742950" lvl="1" indent="-285750">
              <a:buFont typeface="+mj-lt"/>
              <a:buAutoNum type="arabicPeriod"/>
            </a:pPr>
            <a:r>
              <a:rPr lang="en-US" b="1" dirty="0"/>
              <a:t>Who Will Pay:</a:t>
            </a:r>
            <a:r>
              <a:rPr lang="en-US" dirty="0"/>
              <a:t> Large enterprises and corporations.</a:t>
            </a:r>
          </a:p>
          <a:p>
            <a:pPr marL="742950" lvl="1" indent="-285750">
              <a:buFont typeface="+mj-lt"/>
              <a:buAutoNum type="arabicPeriod"/>
            </a:pPr>
            <a:r>
              <a:rPr lang="en-US" b="1" dirty="0"/>
              <a:t>How Much:</a:t>
            </a:r>
            <a:r>
              <a:rPr lang="en-US" dirty="0"/>
              <a:t> We offer enterprise licenses with custom pricing based on the number of users and specific needs of the enterprise. These licenses could range from $10,000 to $100,000 per year, depending on the scale and customization required.</a:t>
            </a:r>
          </a:p>
          <a:p>
            <a:pPr marL="742950" lvl="1" indent="-285750">
              <a:buFont typeface="+mj-lt"/>
              <a:buAutoNum type="arabicPeriod"/>
            </a:pPr>
            <a:r>
              <a:rPr lang="en-US" b="1" dirty="0"/>
              <a:t>To Whom:</a:t>
            </a:r>
            <a:r>
              <a:rPr lang="en-US" dirty="0"/>
              <a:t> Enterprise clients will pay licensing fees directly to our company, often as part of a negotiated contract.</a:t>
            </a:r>
          </a:p>
          <a:p>
            <a:pPr>
              <a:buFont typeface="+mj-lt"/>
              <a:buAutoNum type="arabicPeriod"/>
            </a:pPr>
            <a:r>
              <a:rPr lang="en-US" b="1" dirty="0"/>
              <a:t>Transaction Fees:</a:t>
            </a:r>
            <a:endParaRPr lang="en-US" dirty="0"/>
          </a:p>
          <a:p>
            <a:pPr marL="742950" lvl="1" indent="-285750">
              <a:buFont typeface="+mj-lt"/>
              <a:buAutoNum type="arabicPeriod"/>
            </a:pPr>
            <a:r>
              <a:rPr lang="en-US" b="1" dirty="0"/>
              <a:t>Who Will Pay:</a:t>
            </a:r>
            <a:r>
              <a:rPr lang="en-US" dirty="0"/>
              <a:t> Businesses utilizing transaction-based features within our product.</a:t>
            </a:r>
          </a:p>
          <a:p>
            <a:pPr marL="742950" lvl="1" indent="-285750">
              <a:buFont typeface="+mj-lt"/>
              <a:buAutoNum type="arabicPeriod"/>
            </a:pPr>
            <a:r>
              <a:rPr lang="en-US" b="1" dirty="0"/>
              <a:t>How Much:</a:t>
            </a:r>
            <a:r>
              <a:rPr lang="en-US" dirty="0"/>
              <a:t> We will charge a small fee or percentage per transaction processed through our platform, such as 2% to 5% of the transaction value.</a:t>
            </a:r>
          </a:p>
          <a:p>
            <a:pPr marL="742950" lvl="1" indent="-285750">
              <a:buFont typeface="+mj-lt"/>
              <a:buAutoNum type="arabicPeriod"/>
            </a:pPr>
            <a:r>
              <a:rPr lang="en-US" b="1" dirty="0"/>
              <a:t>To Whom:</a:t>
            </a:r>
            <a:r>
              <a:rPr lang="en-US" dirty="0"/>
              <a:t> These fees will be deducted from the transaction amount and paid to our company.</a:t>
            </a:r>
          </a:p>
          <a:p>
            <a:pPr marL="0" indent="0">
              <a:buNone/>
            </a:pPr>
            <a:endParaRPr lang="en-IN" dirty="0"/>
          </a:p>
        </p:txBody>
      </p:sp>
      <p:sp>
        <p:nvSpPr>
          <p:cNvPr id="2" name="Rectangle 1">
            <a:extLst>
              <a:ext uri="{FF2B5EF4-FFF2-40B4-BE49-F238E27FC236}">
                <a16:creationId xmlns:a16="http://schemas.microsoft.com/office/drawing/2014/main" id="{E0CE8A5C-9BFE-3521-1DF3-570FDF6F25C3}"/>
              </a:ext>
            </a:extLst>
          </p:cNvPr>
          <p:cNvSpPr/>
          <p:nvPr/>
        </p:nvSpPr>
        <p:spPr>
          <a:xfrm>
            <a:off x="228910" y="0"/>
            <a:ext cx="7597336" cy="923330"/>
          </a:xfrm>
          <a:prstGeom prst="rect">
            <a:avLst/>
          </a:prstGeom>
          <a:noFill/>
        </p:spPr>
        <p:txBody>
          <a:bodyPr wrap="none" lIns="91440" tIns="45720" rIns="91440" bIns="45720">
            <a:spAutoFit/>
          </a:bodyPr>
          <a:lstStyle/>
          <a:p>
            <a:pPr marL="0" indent="0">
              <a:buNone/>
            </a:pPr>
            <a:r>
              <a:rPr lang="en-US" sz="5400" b="1" dirty="0"/>
              <a:t>Revenue Model Overview</a:t>
            </a:r>
          </a:p>
        </p:txBody>
      </p:sp>
    </p:spTree>
    <p:extLst>
      <p:ext uri="{BB962C8B-B14F-4D97-AF65-F5344CB8AC3E}">
        <p14:creationId xmlns:p14="http://schemas.microsoft.com/office/powerpoint/2010/main" val="1853732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FE718-D3D2-EB6A-6785-DFA7E3783D41}"/>
              </a:ext>
            </a:extLst>
          </p:cNvPr>
          <p:cNvSpPr>
            <a:spLocks noGrp="1"/>
          </p:cNvSpPr>
          <p:nvPr>
            <p:ph type="title"/>
          </p:nvPr>
        </p:nvSpPr>
        <p:spPr>
          <a:xfrm>
            <a:off x="489857" y="1161003"/>
            <a:ext cx="8138532" cy="783451"/>
          </a:xfrm>
        </p:spPr>
        <p:txBody>
          <a:bodyPr>
            <a:normAutofit fontScale="90000"/>
          </a:bodyPr>
          <a:lstStyle/>
          <a:p>
            <a:br>
              <a:rPr lang="en-IN" sz="1800" b="0" i="0" u="none" strike="noStrike" baseline="0" dirty="0">
                <a:solidFill>
                  <a:srgbClr val="000000"/>
                </a:solidFill>
                <a:latin typeface="Calibri" panose="020F0502020204030204" pitchFamily="34" charset="0"/>
              </a:rPr>
            </a:br>
            <a:r>
              <a:rPr lang="en-IN" sz="1800" b="0" i="0" u="none" strike="noStrike" baseline="0" dirty="0">
                <a:solidFill>
                  <a:srgbClr val="000000"/>
                </a:solidFill>
                <a:latin typeface="Calibri" panose="020F0502020204030204" pitchFamily="34" charset="0"/>
              </a:rPr>
              <a:t> </a:t>
            </a:r>
            <a:br>
              <a:rPr lang="en-IN" sz="1800" b="0" i="0" u="none" strike="noStrike" baseline="0" dirty="0">
                <a:solidFill>
                  <a:srgbClr val="000000"/>
                </a:solidFill>
                <a:latin typeface="Calibri" panose="020F0502020204030204" pitchFamily="34" charset="0"/>
              </a:rPr>
            </a:br>
            <a:r>
              <a:rPr lang="en-US" sz="5300" b="1" i="0" u="none" strike="noStrike" baseline="0" dirty="0">
                <a:solidFill>
                  <a:srgbClr val="000000"/>
                </a:solidFill>
                <a:latin typeface="Calibri" panose="020F0502020204030204" pitchFamily="34" charset="0"/>
              </a:rPr>
              <a:t>Size of the Market Opportunity </a:t>
            </a:r>
            <a:br>
              <a:rPr lang="en-US" sz="1800" b="0" i="0" u="none" strike="noStrike" baseline="0" dirty="0">
                <a:solidFill>
                  <a:srgbClr val="000000"/>
                </a:solidFill>
                <a:latin typeface="Calibri" panose="020F0502020204030204" pitchFamily="34" charset="0"/>
              </a:rPr>
            </a:br>
            <a:endParaRPr lang="en-IN" dirty="0"/>
          </a:p>
        </p:txBody>
      </p:sp>
      <p:sp>
        <p:nvSpPr>
          <p:cNvPr id="5" name="Rectangle 2">
            <a:extLst>
              <a:ext uri="{FF2B5EF4-FFF2-40B4-BE49-F238E27FC236}">
                <a16:creationId xmlns:a16="http://schemas.microsoft.com/office/drawing/2014/main" id="{36FD677D-225D-8D8D-A0B6-B30DBBCD70EB}"/>
              </a:ext>
            </a:extLst>
          </p:cNvPr>
          <p:cNvSpPr>
            <a:spLocks noChangeArrowheads="1"/>
          </p:cNvSpPr>
          <p:nvPr/>
        </p:nvSpPr>
        <p:spPr bwMode="auto">
          <a:xfrm>
            <a:off x="243840" y="1542013"/>
            <a:ext cx="12009120" cy="433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sz="2000" b="1" i="0" u="none" strike="noStrike" cap="none" normalizeH="0" baseline="0" dirty="0">
                <a:ln>
                  <a:noFill/>
                </a:ln>
                <a:solidFill>
                  <a:schemeClr val="tx1"/>
                </a:solidFill>
                <a:effectLst/>
                <a:latin typeface="Arial" panose="020B0604020202020204" pitchFamily="34" charset="0"/>
              </a:rPr>
              <a:t>Global Market Size:</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solidFill>
                  <a:schemeClr val="tx1"/>
                </a:solidFill>
                <a:effectLst/>
                <a:latin typeface="Arial" panose="020B0604020202020204" pitchFamily="34" charset="0"/>
              </a:rPr>
              <a:t>The global online education market was valued at approximately $250 billion in 2020 and is expected to grow at a CAGR of 8-10% from 2021 to 2027, reaching around $450 billion by 2027.</a:t>
            </a:r>
          </a:p>
          <a:p>
            <a:pPr marL="0" marR="0" lvl="0" indent="0" algn="l" defTabSz="914400" rtl="0" eaLnBrk="0" fontAlgn="base" latinLnBrk="0" hangingPunct="0">
              <a:lnSpc>
                <a:spcPct val="100000"/>
              </a:lnSpc>
              <a:spcBef>
                <a:spcPct val="0"/>
              </a:spcBef>
              <a:spcAft>
                <a:spcPct val="0"/>
              </a:spcAft>
              <a:buClrTx/>
              <a:buSzTx/>
              <a:tabLst/>
            </a:pPr>
            <a:r>
              <a:rPr kumimoji="0" lang="en-US" altLang="en-US" sz="2000" b="1" i="0" u="none" strike="noStrike" cap="none" normalizeH="0" baseline="0" dirty="0">
                <a:ln>
                  <a:noFill/>
                </a:ln>
                <a:solidFill>
                  <a:schemeClr val="tx1"/>
                </a:solidFill>
                <a:effectLst/>
                <a:latin typeface="Arial" panose="020B0604020202020204" pitchFamily="34" charset="0"/>
              </a:rPr>
              <a:t>Target Market Segments:</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1" i="0" u="none" strike="noStrike" cap="none" normalizeH="0" baseline="0" dirty="0">
                <a:ln>
                  <a:noFill/>
                </a:ln>
                <a:solidFill>
                  <a:schemeClr val="tx1"/>
                </a:solidFill>
                <a:effectLst/>
                <a:latin typeface="Arial" panose="020B0604020202020204" pitchFamily="34" charset="0"/>
              </a:rPr>
              <a:t>Students:</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solidFill>
                  <a:schemeClr val="tx1"/>
                </a:solidFill>
                <a:effectLst/>
                <a:latin typeface="Arial" panose="020B0604020202020204" pitchFamily="34" charset="0"/>
              </a:rPr>
              <a:t>College students looking for additional courses.</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solidFill>
                  <a:schemeClr val="tx1"/>
                </a:solidFill>
                <a:effectLst/>
                <a:latin typeface="Arial" panose="020B0604020202020204" pitchFamily="34" charset="0"/>
              </a:rPr>
              <a:t>High school graduates seeking preparatory courses.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1" i="0" u="none" strike="noStrike" cap="none" normalizeH="0" baseline="0" dirty="0">
                <a:ln>
                  <a:noFill/>
                </a:ln>
                <a:solidFill>
                  <a:schemeClr val="tx1"/>
                </a:solidFill>
                <a:effectLst/>
                <a:latin typeface="Arial" panose="020B0604020202020204" pitchFamily="34" charset="0"/>
              </a:rPr>
              <a:t>Professionals:</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solidFill>
                  <a:schemeClr val="tx1"/>
                </a:solidFill>
                <a:effectLst/>
                <a:latin typeface="Arial" panose="020B0604020202020204" pitchFamily="34" charset="0"/>
              </a:rPr>
              <a:t>Working professionals seeking skill enhancement.</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solidFill>
                  <a:schemeClr val="tx1"/>
                </a:solidFill>
                <a:effectLst/>
                <a:latin typeface="Arial" panose="020B0604020202020204" pitchFamily="34" charset="0"/>
              </a:rPr>
              <a:t>Individuals looking for career shifts.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1" i="0" u="none" strike="noStrike" cap="none" normalizeH="0" baseline="0" dirty="0">
                <a:ln>
                  <a:noFill/>
                </a:ln>
                <a:solidFill>
                  <a:schemeClr val="tx1"/>
                </a:solidFill>
                <a:effectLst/>
                <a:latin typeface="Arial" panose="020B0604020202020204" pitchFamily="34" charset="0"/>
              </a:rPr>
              <a:t>Lifelong Learners:</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solidFill>
                  <a:schemeClr val="tx1"/>
                </a:solidFill>
                <a:effectLst/>
                <a:latin typeface="Arial" panose="020B0604020202020204" pitchFamily="34" charset="0"/>
              </a:rPr>
              <a:t>Individuals interested in continuous learning and personal development.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3421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66DBC-1126-AD1C-0E43-0D8FA8771897}"/>
              </a:ext>
            </a:extLst>
          </p:cNvPr>
          <p:cNvSpPr>
            <a:spLocks noGrp="1"/>
          </p:cNvSpPr>
          <p:nvPr>
            <p:ph type="title"/>
          </p:nvPr>
        </p:nvSpPr>
        <p:spPr>
          <a:xfrm>
            <a:off x="126380" y="522514"/>
            <a:ext cx="8976732" cy="1526125"/>
          </a:xfrm>
        </p:spPr>
        <p:txBody>
          <a:bodyPr>
            <a:normAutofit fontScale="90000"/>
          </a:bodyPr>
          <a:lstStyle/>
          <a:p>
            <a:br>
              <a:rPr lang="en-IN" sz="1800" b="0" i="0" u="none" strike="noStrike" baseline="0" dirty="0">
                <a:solidFill>
                  <a:srgbClr val="000000"/>
                </a:solidFill>
                <a:latin typeface="Calibri" panose="020F0502020204030204" pitchFamily="34" charset="0"/>
              </a:rPr>
            </a:br>
            <a:r>
              <a:rPr lang="en-IN" sz="4900" b="1" i="0" u="none" strike="noStrike" baseline="0" dirty="0">
                <a:solidFill>
                  <a:srgbClr val="000000"/>
                </a:solidFill>
                <a:latin typeface="Calibri" panose="020F0502020204030204" pitchFamily="34" charset="0"/>
              </a:rPr>
              <a:t>Competitive Landscape </a:t>
            </a:r>
            <a:br>
              <a:rPr lang="en-IN" sz="1800" b="0" i="0" u="none" strike="noStrike" baseline="0" dirty="0">
                <a:solidFill>
                  <a:srgbClr val="000000"/>
                </a:solidFill>
                <a:latin typeface="Calibri" panose="020F0502020204030204" pitchFamily="34" charset="0"/>
              </a:rPr>
            </a:br>
            <a:endParaRPr lang="en-IN" dirty="0"/>
          </a:p>
        </p:txBody>
      </p:sp>
      <p:sp>
        <p:nvSpPr>
          <p:cNvPr id="3" name="Content Placeholder 2">
            <a:extLst>
              <a:ext uri="{FF2B5EF4-FFF2-40B4-BE49-F238E27FC236}">
                <a16:creationId xmlns:a16="http://schemas.microsoft.com/office/drawing/2014/main" id="{E95F069D-51C8-23C4-DA06-D0DBB4395D6D}"/>
              </a:ext>
            </a:extLst>
          </p:cNvPr>
          <p:cNvSpPr>
            <a:spLocks noGrp="1"/>
          </p:cNvSpPr>
          <p:nvPr>
            <p:ph idx="1"/>
          </p:nvPr>
        </p:nvSpPr>
        <p:spPr>
          <a:xfrm>
            <a:off x="234176" y="1950720"/>
            <a:ext cx="11831444" cy="4907279"/>
          </a:xfrm>
        </p:spPr>
        <p:txBody>
          <a:bodyPr>
            <a:normAutofit/>
          </a:bodyPr>
          <a:lstStyle/>
          <a:p>
            <a:pPr marL="0" indent="0">
              <a:buNone/>
            </a:pPr>
            <a:r>
              <a:rPr lang="en-US" b="1" dirty="0"/>
              <a:t>Current and Future Competitors</a:t>
            </a:r>
          </a:p>
          <a:p>
            <a:pPr>
              <a:buFont typeface="+mj-lt"/>
              <a:buAutoNum type="arabicPeriod"/>
            </a:pPr>
            <a:r>
              <a:rPr lang="en-US" b="1" dirty="0"/>
              <a:t>Current Competitors:</a:t>
            </a:r>
            <a:endParaRPr lang="en-US" dirty="0"/>
          </a:p>
          <a:p>
            <a:pPr marL="742950" lvl="1" indent="-285750">
              <a:buFont typeface="+mj-lt"/>
              <a:buAutoNum type="arabicPeriod"/>
            </a:pPr>
            <a:r>
              <a:rPr lang="en-US" b="1" dirty="0"/>
              <a:t>Productivity Tools:</a:t>
            </a:r>
            <a:endParaRPr lang="en-US" dirty="0"/>
          </a:p>
          <a:p>
            <a:pPr marL="1143000" lvl="2" indent="-228600">
              <a:buFont typeface="+mj-lt"/>
              <a:buAutoNum type="arabicPeriod"/>
            </a:pPr>
            <a:r>
              <a:rPr lang="en-US" sz="1800" dirty="0"/>
              <a:t>Asana</a:t>
            </a:r>
          </a:p>
          <a:p>
            <a:pPr marL="1143000" lvl="2" indent="-228600">
              <a:buFont typeface="+mj-lt"/>
              <a:buAutoNum type="arabicPeriod"/>
            </a:pPr>
            <a:r>
              <a:rPr lang="en-US" sz="1800" dirty="0"/>
              <a:t>Trello</a:t>
            </a:r>
          </a:p>
          <a:p>
            <a:pPr marL="1143000" lvl="2" indent="-228600">
              <a:buFont typeface="+mj-lt"/>
              <a:buAutoNum type="arabicPeriod"/>
            </a:pPr>
            <a:r>
              <a:rPr lang="en-US" sz="1800" dirty="0"/>
              <a:t>Monday.com</a:t>
            </a:r>
          </a:p>
          <a:p>
            <a:pPr marL="742950" lvl="1" indent="-285750">
              <a:buFont typeface="+mj-lt"/>
              <a:buAutoNum type="arabicPeriod"/>
            </a:pPr>
            <a:r>
              <a:rPr lang="en-US" b="1" dirty="0"/>
              <a:t>Task Management and Collaboration:</a:t>
            </a:r>
            <a:endParaRPr lang="en-US" dirty="0"/>
          </a:p>
          <a:p>
            <a:pPr marL="1143000" lvl="2" indent="-228600">
              <a:buFont typeface="+mj-lt"/>
              <a:buAutoNum type="arabicPeriod"/>
            </a:pPr>
            <a:r>
              <a:rPr lang="en-US" sz="1800" dirty="0"/>
              <a:t>Slack</a:t>
            </a:r>
          </a:p>
          <a:p>
            <a:pPr marL="1143000" lvl="2" indent="-228600">
              <a:buFont typeface="+mj-lt"/>
              <a:buAutoNum type="arabicPeriod"/>
            </a:pPr>
            <a:r>
              <a:rPr lang="en-US" sz="1800" dirty="0"/>
              <a:t>Microsoft Teams</a:t>
            </a:r>
          </a:p>
          <a:p>
            <a:pPr>
              <a:buFont typeface="+mj-lt"/>
              <a:buAutoNum type="arabicPeriod"/>
            </a:pPr>
            <a:r>
              <a:rPr lang="en-US" b="1" dirty="0"/>
              <a:t>Future Competitors:</a:t>
            </a:r>
            <a:endParaRPr lang="en-US" dirty="0"/>
          </a:p>
          <a:p>
            <a:pPr marL="742950" lvl="1" indent="-285750">
              <a:buFont typeface="+mj-lt"/>
              <a:buAutoNum type="arabicPeriod"/>
            </a:pPr>
            <a:r>
              <a:rPr lang="en-US" dirty="0"/>
              <a:t>Emerging startups in the productivity and task management space.</a:t>
            </a:r>
          </a:p>
          <a:p>
            <a:pPr marL="742950" lvl="1" indent="-285750">
              <a:buFont typeface="+mj-lt"/>
              <a:buAutoNum type="arabicPeriod"/>
            </a:pPr>
            <a:r>
              <a:rPr lang="en-US" dirty="0"/>
              <a:t>Established tech giants expanding their product suites to include more comprehensive productivity tools.</a:t>
            </a:r>
          </a:p>
          <a:p>
            <a:endParaRPr lang="en-IN" dirty="0"/>
          </a:p>
        </p:txBody>
      </p:sp>
    </p:spTree>
    <p:extLst>
      <p:ext uri="{BB962C8B-B14F-4D97-AF65-F5344CB8AC3E}">
        <p14:creationId xmlns:p14="http://schemas.microsoft.com/office/powerpoint/2010/main" val="1363699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B4750C-6073-5306-E07D-55F5D851F069}"/>
              </a:ext>
            </a:extLst>
          </p:cNvPr>
          <p:cNvSpPr>
            <a:spLocks noGrp="1"/>
          </p:cNvSpPr>
          <p:nvPr>
            <p:ph idx="1"/>
          </p:nvPr>
        </p:nvSpPr>
        <p:spPr>
          <a:xfrm>
            <a:off x="365760" y="1994263"/>
            <a:ext cx="11744464" cy="4718770"/>
          </a:xfrm>
        </p:spPr>
        <p:txBody>
          <a:bodyPr>
            <a:normAutofit/>
          </a:bodyPr>
          <a:lstStyle/>
          <a:p>
            <a:pPr marL="0" indent="0">
              <a:buNone/>
            </a:pPr>
            <a:r>
              <a:rPr lang="en-US" sz="2400" b="1" dirty="0"/>
              <a:t>1.Integrated Solution:</a:t>
            </a:r>
            <a:endParaRPr lang="en-US" sz="2400" dirty="0"/>
          </a:p>
          <a:p>
            <a:pPr marL="457200" lvl="1" indent="0">
              <a:buNone/>
            </a:pPr>
            <a:r>
              <a:rPr lang="en-US" sz="2000" dirty="0"/>
              <a:t>Unlike our competitors, our product offers an all-in-one solution that combines task management, collaboration, and advanced analytics. This eliminates the need for multiple tools, providing a seamless and efficient user experience.</a:t>
            </a:r>
          </a:p>
          <a:p>
            <a:pPr marL="0" indent="0">
              <a:buNone/>
            </a:pPr>
            <a:r>
              <a:rPr lang="en-US" sz="2400" b="1" dirty="0"/>
              <a:t>2.User-Centric Design:</a:t>
            </a:r>
            <a:endParaRPr lang="en-US" sz="2400" dirty="0"/>
          </a:p>
          <a:p>
            <a:pPr marL="457200" lvl="1" indent="0">
              <a:buNone/>
            </a:pPr>
            <a:r>
              <a:rPr lang="en-US" sz="2000" dirty="0"/>
              <a:t>Our platform is designed with a strong emphasis on usability, ensuring that both technical and non-technical users can easily navigate and maximize the tool's potential.</a:t>
            </a:r>
          </a:p>
          <a:p>
            <a:pPr marL="0" indent="0">
              <a:buNone/>
            </a:pPr>
            <a:r>
              <a:rPr lang="en-US" sz="2400" b="1" dirty="0"/>
              <a:t>3.Customization and Flexibility:</a:t>
            </a:r>
            <a:endParaRPr lang="en-US" sz="2400" dirty="0"/>
          </a:p>
          <a:p>
            <a:pPr marL="457200" lvl="1" indent="0">
              <a:buNone/>
            </a:pPr>
            <a:r>
              <a:rPr lang="en-US" sz="2000" dirty="0"/>
              <a:t>Our product is highly customizable, allowing users to tailor it to their specific needs. This adaptability makes our solution appealing to a wide range of industries and business sizes.</a:t>
            </a:r>
          </a:p>
          <a:p>
            <a:endParaRPr lang="en-IN" dirty="0"/>
          </a:p>
        </p:txBody>
      </p:sp>
      <p:sp>
        <p:nvSpPr>
          <p:cNvPr id="2" name="Rectangle 1">
            <a:extLst>
              <a:ext uri="{FF2B5EF4-FFF2-40B4-BE49-F238E27FC236}">
                <a16:creationId xmlns:a16="http://schemas.microsoft.com/office/drawing/2014/main" id="{2A442B51-5950-C1F0-828C-837C80F531CF}"/>
              </a:ext>
            </a:extLst>
          </p:cNvPr>
          <p:cNvSpPr/>
          <p:nvPr/>
        </p:nvSpPr>
        <p:spPr>
          <a:xfrm>
            <a:off x="230900" y="598604"/>
            <a:ext cx="8151399" cy="923330"/>
          </a:xfrm>
          <a:prstGeom prst="rect">
            <a:avLst/>
          </a:prstGeom>
          <a:noFill/>
        </p:spPr>
        <p:txBody>
          <a:bodyPr wrap="none" lIns="91440" tIns="45720" rIns="91440" bIns="45720">
            <a:spAutoFit/>
          </a:bodyPr>
          <a:lstStyle/>
          <a:p>
            <a:pPr marL="0" indent="0">
              <a:buNone/>
            </a:pPr>
            <a:r>
              <a:rPr lang="en-US" sz="5400" b="1" dirty="0"/>
              <a:t>Our Competitive Advantage</a:t>
            </a:r>
          </a:p>
        </p:txBody>
      </p:sp>
    </p:spTree>
    <p:extLst>
      <p:ext uri="{BB962C8B-B14F-4D97-AF65-F5344CB8AC3E}">
        <p14:creationId xmlns:p14="http://schemas.microsoft.com/office/powerpoint/2010/main" val="3563853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6F230-F380-E9CA-84D7-8FA83C91ABBA}"/>
              </a:ext>
            </a:extLst>
          </p:cNvPr>
          <p:cNvSpPr>
            <a:spLocks noGrp="1"/>
          </p:cNvSpPr>
          <p:nvPr>
            <p:ph type="title"/>
          </p:nvPr>
        </p:nvSpPr>
        <p:spPr>
          <a:xfrm>
            <a:off x="487680" y="722031"/>
            <a:ext cx="7785463" cy="702303"/>
          </a:xfrm>
        </p:spPr>
        <p:txBody>
          <a:bodyPr>
            <a:normAutofit fontScale="90000"/>
          </a:bodyPr>
          <a:lstStyle/>
          <a:p>
            <a:r>
              <a:rPr lang="en-IN" dirty="0"/>
              <a:t>Continuation</a:t>
            </a:r>
          </a:p>
        </p:txBody>
      </p:sp>
      <p:sp>
        <p:nvSpPr>
          <p:cNvPr id="3" name="Content Placeholder 2">
            <a:extLst>
              <a:ext uri="{FF2B5EF4-FFF2-40B4-BE49-F238E27FC236}">
                <a16:creationId xmlns:a16="http://schemas.microsoft.com/office/drawing/2014/main" id="{154C60BC-29E6-4C0B-B26A-3905C36D28AF}"/>
              </a:ext>
            </a:extLst>
          </p:cNvPr>
          <p:cNvSpPr>
            <a:spLocks noGrp="1"/>
          </p:cNvSpPr>
          <p:nvPr>
            <p:ph idx="1"/>
          </p:nvPr>
        </p:nvSpPr>
        <p:spPr>
          <a:xfrm>
            <a:off x="557349" y="1845734"/>
            <a:ext cx="10598331" cy="4023360"/>
          </a:xfrm>
        </p:spPr>
        <p:txBody>
          <a:bodyPr>
            <a:normAutofit/>
          </a:bodyPr>
          <a:lstStyle/>
          <a:p>
            <a:pPr marL="0" indent="0">
              <a:buNone/>
            </a:pPr>
            <a:r>
              <a:rPr lang="en-US" sz="2800" b="1" dirty="0"/>
              <a:t>4.Advanced Features:</a:t>
            </a:r>
            <a:endParaRPr lang="en-US" sz="2800" dirty="0"/>
          </a:p>
          <a:p>
            <a:pPr marL="457200" lvl="1" indent="0">
              <a:buNone/>
            </a:pPr>
            <a:r>
              <a:rPr lang="en-US" sz="2400" dirty="0"/>
              <a:t>We leverage AI and machine learning to provide intelligent insights and automation, helping users make informed decisions and streamline their workflows. These advanced features are not commonly found in our competitors' offerings.</a:t>
            </a:r>
          </a:p>
          <a:p>
            <a:pPr marL="0" indent="0">
              <a:buNone/>
            </a:pPr>
            <a:r>
              <a:rPr lang="en-US" sz="2800" b="1" dirty="0"/>
              <a:t>5.Strong Customer Support:</a:t>
            </a:r>
            <a:endParaRPr lang="en-US" sz="2800" dirty="0"/>
          </a:p>
          <a:p>
            <a:pPr marL="457200" lvl="1" indent="0">
              <a:buNone/>
            </a:pPr>
            <a:r>
              <a:rPr lang="en-US" sz="2400" dirty="0"/>
              <a:t>We offer robust customer support with personalized assistance, ensuring that users get the most out of our product. This high level of support helps differentiate us from competitors who may offer only basic support</a:t>
            </a:r>
            <a:r>
              <a:rPr lang="en-US" dirty="0"/>
              <a:t>.</a:t>
            </a:r>
          </a:p>
          <a:p>
            <a:endParaRPr lang="en-IN" dirty="0"/>
          </a:p>
        </p:txBody>
      </p:sp>
    </p:spTree>
    <p:extLst>
      <p:ext uri="{BB962C8B-B14F-4D97-AF65-F5344CB8AC3E}">
        <p14:creationId xmlns:p14="http://schemas.microsoft.com/office/powerpoint/2010/main" val="1721931038"/>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TM02900769[[fn=Retrospect]]</Template>
  <TotalTime>46</TotalTime>
  <Words>1195</Words>
  <Application>Microsoft Office PowerPoint</Application>
  <PresentationFormat>Widescreen</PresentationFormat>
  <Paragraphs>87</Paragraphs>
  <Slides>10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Retrospect</vt:lpstr>
      <vt:lpstr> "An app where users can select their desired career and get a comparison of the required courses and their prices."  </vt:lpstr>
      <vt:lpstr>   The Issue or Pain Point That Your Product/Solution Addresses  </vt:lpstr>
      <vt:lpstr>   Technology Overview  </vt:lpstr>
      <vt:lpstr>PowerPoint Presentation</vt:lpstr>
      <vt:lpstr>PowerPoint Presentation</vt:lpstr>
      <vt:lpstr>   Size of the Market Opportunity  </vt:lpstr>
      <vt:lpstr> Competitive Landscape  </vt:lpstr>
      <vt:lpstr>PowerPoint Presentation</vt:lpstr>
      <vt:lpstr>Continuation</vt:lpstr>
      <vt:lpstr>Exit Strategy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Oditi Agarwal</dc:creator>
  <cp:lastModifiedBy>Oditi Agarwal</cp:lastModifiedBy>
  <cp:revision>2</cp:revision>
  <dcterms:created xsi:type="dcterms:W3CDTF">2024-07-27T19:20:38Z</dcterms:created>
  <dcterms:modified xsi:type="dcterms:W3CDTF">2024-07-28T17:23:21Z</dcterms:modified>
</cp:coreProperties>
</file>