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8288000" cy="10287000"/>
  <p:notesSz cx="6858000" cy="9144000"/>
  <p:embeddedFontLst>
    <p:embeddedFont>
      <p:font typeface="Anton" charset="1" panose="00000500000000000000"/>
      <p:regular r:id="rId21"/>
    </p:embeddedFont>
    <p:embeddedFont>
      <p:font typeface="Telegraf" charset="1" panose="00000500000000000000"/>
      <p:regular r:id="rId22"/>
    </p:embeddedFont>
    <p:embeddedFont>
      <p:font typeface="Telegraf Bold" charset="1" panose="00000800000000000000"/>
      <p:regular r:id="rId23"/>
    </p:embeddedFont>
    <p:embeddedFont>
      <p:font typeface="Canva Sans Bold" charset="1" panose="020B0803030501040103"/>
      <p:regular r:id="rId24"/>
    </p:embeddedFont>
    <p:embeddedFont>
      <p:font typeface="Canva Sans" charset="1" panose="020B0503030501040103"/>
      <p:regular r:id="rId25"/>
    </p:embeddedFont>
    <p:embeddedFont>
      <p:font typeface="DM Sans Bold" charset="1" panose="0000000000000000000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4.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7.jpeg" Type="http://schemas.openxmlformats.org/officeDocument/2006/relationships/image"/><Relationship Id="rId4" Target="../media/image8.jpeg" Type="http://schemas.openxmlformats.org/officeDocument/2006/relationships/image"/><Relationship Id="rId5" Target="../media/image9.jpeg" Type="http://schemas.openxmlformats.org/officeDocument/2006/relationships/image"/><Relationship Id="rId6" Target="../media/image10.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1.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 Id="rId3" Target="../media/image13.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4F1E9"/>
        </a:solidFill>
      </p:bgPr>
    </p:bg>
    <p:spTree>
      <p:nvGrpSpPr>
        <p:cNvPr id="1" name=""/>
        <p:cNvGrpSpPr/>
        <p:nvPr/>
      </p:nvGrpSpPr>
      <p:grpSpPr>
        <a:xfrm>
          <a:off x="0" y="0"/>
          <a:ext cx="0" cy="0"/>
          <a:chOff x="0" y="0"/>
          <a:chExt cx="0" cy="0"/>
        </a:xfrm>
      </p:grpSpPr>
      <p:sp>
        <p:nvSpPr>
          <p:cNvPr name="Freeform 2" id="2"/>
          <p:cNvSpPr/>
          <p:nvPr/>
        </p:nvSpPr>
        <p:spPr>
          <a:xfrm flipH="false" flipV="false" rot="0">
            <a:off x="3720870" y="1028700"/>
            <a:ext cx="10846260" cy="8229600"/>
          </a:xfrm>
          <a:custGeom>
            <a:avLst/>
            <a:gdLst/>
            <a:ahLst/>
            <a:cxnLst/>
            <a:rect r="r" b="b" t="t" l="l"/>
            <a:pathLst>
              <a:path h="8229600" w="10846260">
                <a:moveTo>
                  <a:pt x="0" y="0"/>
                </a:moveTo>
                <a:lnTo>
                  <a:pt x="10846260" y="0"/>
                </a:lnTo>
                <a:lnTo>
                  <a:pt x="10846260"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0">
            <a:off x="16164375" y="-153920"/>
            <a:ext cx="2189851" cy="1854896"/>
          </a:xfrm>
          <a:custGeom>
            <a:avLst/>
            <a:gdLst/>
            <a:ahLst/>
            <a:cxnLst/>
            <a:rect r="r" b="b" t="t" l="l"/>
            <a:pathLst>
              <a:path h="1854896" w="2189851">
                <a:moveTo>
                  <a:pt x="0" y="0"/>
                </a:moveTo>
                <a:lnTo>
                  <a:pt x="2189850" y="0"/>
                </a:lnTo>
                <a:lnTo>
                  <a:pt x="2189850" y="1854895"/>
                </a:lnTo>
                <a:lnTo>
                  <a:pt x="0" y="1854895"/>
                </a:lnTo>
                <a:lnTo>
                  <a:pt x="0" y="0"/>
                </a:lnTo>
                <a:close/>
              </a:path>
            </a:pathLst>
          </a:custGeom>
          <a:blipFill>
            <a:blip r:embed="rId3"/>
            <a:stretch>
              <a:fillRect l="0" t="0" r="0" b="-18057"/>
            </a:stretch>
          </a:blipFill>
        </p:spPr>
      </p:sp>
      <p:sp>
        <p:nvSpPr>
          <p:cNvPr name="TextBox 4" id="4"/>
          <p:cNvSpPr txBox="true"/>
          <p:nvPr/>
        </p:nvSpPr>
        <p:spPr>
          <a:xfrm rot="0">
            <a:off x="6953737" y="5275788"/>
            <a:ext cx="8473600" cy="3087283"/>
          </a:xfrm>
          <a:prstGeom prst="rect">
            <a:avLst/>
          </a:prstGeom>
        </p:spPr>
        <p:txBody>
          <a:bodyPr anchor="t" rtlCol="false" tIns="0" lIns="0" bIns="0" rIns="0">
            <a:spAutoFit/>
          </a:bodyPr>
          <a:lstStyle/>
          <a:p>
            <a:pPr algn="r" marL="0" indent="0" lvl="0">
              <a:lnSpc>
                <a:spcPts val="23460"/>
              </a:lnSpc>
              <a:spcBef>
                <a:spcPct val="0"/>
              </a:spcBef>
            </a:pPr>
            <a:r>
              <a:rPr lang="en-US" sz="22558">
                <a:solidFill>
                  <a:srgbClr val="9B7D4C"/>
                </a:solidFill>
                <a:latin typeface="Anton"/>
                <a:ea typeface="Anton"/>
                <a:cs typeface="Anton"/>
                <a:sym typeface="Anton"/>
              </a:rPr>
              <a:t>BOARDS</a:t>
            </a:r>
          </a:p>
        </p:txBody>
      </p:sp>
      <p:sp>
        <p:nvSpPr>
          <p:cNvPr name="TextBox 5" id="5"/>
          <p:cNvSpPr txBox="true"/>
          <p:nvPr/>
        </p:nvSpPr>
        <p:spPr>
          <a:xfrm rot="0">
            <a:off x="2850768" y="2402605"/>
            <a:ext cx="8847150" cy="3097656"/>
          </a:xfrm>
          <a:prstGeom prst="rect">
            <a:avLst/>
          </a:prstGeom>
        </p:spPr>
        <p:txBody>
          <a:bodyPr anchor="t" rtlCol="false" tIns="0" lIns="0" bIns="0" rIns="0">
            <a:spAutoFit/>
          </a:bodyPr>
          <a:lstStyle/>
          <a:p>
            <a:pPr algn="l" marL="0" indent="0" lvl="0">
              <a:lnSpc>
                <a:spcPts val="23503"/>
              </a:lnSpc>
              <a:spcBef>
                <a:spcPct val="0"/>
              </a:spcBef>
            </a:pPr>
            <a:r>
              <a:rPr lang="en-US" sz="22599">
                <a:solidFill>
                  <a:srgbClr val="9B7D4C"/>
                </a:solidFill>
                <a:latin typeface="Anton"/>
                <a:ea typeface="Anton"/>
                <a:cs typeface="Anton"/>
                <a:sym typeface="Anton"/>
              </a:rPr>
              <a:t>SPOT</a:t>
            </a:r>
          </a:p>
        </p:txBody>
      </p:sp>
      <p:sp>
        <p:nvSpPr>
          <p:cNvPr name="TextBox 6" id="6"/>
          <p:cNvSpPr txBox="true"/>
          <p:nvPr/>
        </p:nvSpPr>
        <p:spPr>
          <a:xfrm rot="0">
            <a:off x="4338666" y="7389671"/>
            <a:ext cx="3277738" cy="1174750"/>
          </a:xfrm>
          <a:prstGeom prst="rect">
            <a:avLst/>
          </a:prstGeom>
        </p:spPr>
        <p:txBody>
          <a:bodyPr anchor="t" rtlCol="false" tIns="0" lIns="0" bIns="0" rIns="0">
            <a:spAutoFit/>
          </a:bodyPr>
          <a:lstStyle/>
          <a:p>
            <a:pPr algn="l">
              <a:lnSpc>
                <a:spcPts val="4550"/>
              </a:lnSpc>
            </a:pPr>
            <a:r>
              <a:rPr lang="en-US" sz="3500">
                <a:solidFill>
                  <a:srgbClr val="FFFFFF"/>
                </a:solidFill>
                <a:latin typeface="Telegraf"/>
                <a:ea typeface="Telegraf"/>
                <a:cs typeface="Telegraf"/>
                <a:sym typeface="Telegraf"/>
              </a:rPr>
              <a:t>Pitch Deck</a:t>
            </a:r>
          </a:p>
          <a:p>
            <a:pPr algn="l">
              <a:lnSpc>
                <a:spcPts val="4550"/>
              </a:lnSpc>
            </a:pPr>
            <a:r>
              <a:rPr lang="en-US" sz="3500">
                <a:solidFill>
                  <a:srgbClr val="FFFFFF"/>
                </a:solidFill>
                <a:latin typeface="Telegraf"/>
                <a:ea typeface="Telegraf"/>
                <a:cs typeface="Telegraf"/>
                <a:sym typeface="Telegraf"/>
              </a:rPr>
              <a:t>Presentation</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EFEBE0"/>
        </a:solidFill>
      </p:bgPr>
    </p:bg>
    <p:spTree>
      <p:nvGrpSpPr>
        <p:cNvPr id="1" name=""/>
        <p:cNvGrpSpPr/>
        <p:nvPr/>
      </p:nvGrpSpPr>
      <p:grpSpPr>
        <a:xfrm>
          <a:off x="0" y="0"/>
          <a:ext cx="0" cy="0"/>
          <a:chOff x="0" y="0"/>
          <a:chExt cx="0" cy="0"/>
        </a:xfrm>
      </p:grpSpPr>
      <p:grpSp>
        <p:nvGrpSpPr>
          <p:cNvPr name="Group 2" id="2"/>
          <p:cNvGrpSpPr/>
          <p:nvPr/>
        </p:nvGrpSpPr>
        <p:grpSpPr>
          <a:xfrm rot="0">
            <a:off x="8719999" y="2663382"/>
            <a:ext cx="10052822" cy="3533055"/>
            <a:chOff x="0" y="0"/>
            <a:chExt cx="3667297" cy="1288868"/>
          </a:xfrm>
        </p:grpSpPr>
        <p:sp>
          <p:nvSpPr>
            <p:cNvPr name="Freeform 3" id="3"/>
            <p:cNvSpPr/>
            <p:nvPr/>
          </p:nvSpPr>
          <p:spPr>
            <a:xfrm flipH="false" flipV="false" rot="0">
              <a:off x="0" y="0"/>
              <a:ext cx="3667297" cy="1288868"/>
            </a:xfrm>
            <a:custGeom>
              <a:avLst/>
              <a:gdLst/>
              <a:ahLst/>
              <a:cxnLst/>
              <a:rect r="r" b="b" t="t" l="l"/>
              <a:pathLst>
                <a:path h="1288868" w="3667297">
                  <a:moveTo>
                    <a:pt x="0" y="0"/>
                  </a:moveTo>
                  <a:lnTo>
                    <a:pt x="3667297" y="0"/>
                  </a:lnTo>
                  <a:lnTo>
                    <a:pt x="3667297" y="1288868"/>
                  </a:lnTo>
                  <a:lnTo>
                    <a:pt x="0" y="1288868"/>
                  </a:lnTo>
                  <a:close/>
                </a:path>
              </a:pathLst>
            </a:custGeom>
            <a:solidFill>
              <a:srgbClr val="000000"/>
            </a:solidFill>
          </p:spPr>
        </p:sp>
      </p:grpSp>
      <p:sp>
        <p:nvSpPr>
          <p:cNvPr name="AutoShape 4" id="4"/>
          <p:cNvSpPr/>
          <p:nvPr/>
        </p:nvSpPr>
        <p:spPr>
          <a:xfrm rot="0">
            <a:off x="9719283" y="4563210"/>
            <a:ext cx="8762178" cy="0"/>
          </a:xfrm>
          <a:prstGeom prst="line">
            <a:avLst/>
          </a:prstGeom>
          <a:ln cap="flat" w="28575">
            <a:solidFill>
              <a:srgbClr val="EFEBE0"/>
            </a:solidFill>
            <a:prstDash val="sysDash"/>
            <a:headEnd type="none" len="sm" w="sm"/>
            <a:tailEnd type="none" len="sm" w="sm"/>
          </a:ln>
        </p:spPr>
      </p:sp>
      <p:grpSp>
        <p:nvGrpSpPr>
          <p:cNvPr name="Group 5" id="5"/>
          <p:cNvGrpSpPr/>
          <p:nvPr/>
        </p:nvGrpSpPr>
        <p:grpSpPr>
          <a:xfrm rot="0">
            <a:off x="9523722" y="4358125"/>
            <a:ext cx="391122" cy="391122"/>
            <a:chOff x="0" y="0"/>
            <a:chExt cx="6350000" cy="6350000"/>
          </a:xfrm>
        </p:grpSpPr>
        <p:sp>
          <p:nvSpPr>
            <p:cNvPr name="Freeform 6" id="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B7D4C"/>
            </a:solidFill>
          </p:spPr>
        </p:sp>
      </p:grpSp>
      <p:grpSp>
        <p:nvGrpSpPr>
          <p:cNvPr name="Group 7" id="7"/>
          <p:cNvGrpSpPr/>
          <p:nvPr/>
        </p:nvGrpSpPr>
        <p:grpSpPr>
          <a:xfrm rot="0">
            <a:off x="12908812" y="4381937"/>
            <a:ext cx="391122" cy="391122"/>
            <a:chOff x="0" y="0"/>
            <a:chExt cx="6350000" cy="6350000"/>
          </a:xfrm>
        </p:grpSpPr>
        <p:sp>
          <p:nvSpPr>
            <p:cNvPr name="Freeform 8" id="8"/>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B7D4C"/>
            </a:solidFill>
          </p:spPr>
        </p:sp>
      </p:grpSp>
      <p:sp>
        <p:nvSpPr>
          <p:cNvPr name="TextBox 9" id="9"/>
          <p:cNvSpPr txBox="true"/>
          <p:nvPr/>
        </p:nvSpPr>
        <p:spPr>
          <a:xfrm rot="0">
            <a:off x="1028700" y="5409883"/>
            <a:ext cx="7486071" cy="4507230"/>
          </a:xfrm>
          <a:prstGeom prst="rect">
            <a:avLst/>
          </a:prstGeom>
        </p:spPr>
        <p:txBody>
          <a:bodyPr anchor="t" rtlCol="false" tIns="0" lIns="0" bIns="0" rIns="0">
            <a:spAutoFit/>
          </a:bodyPr>
          <a:lstStyle/>
          <a:p>
            <a:pPr algn="just">
              <a:lnSpc>
                <a:spcPts val="3299"/>
              </a:lnSpc>
            </a:pPr>
            <a:r>
              <a:rPr lang="en-US" sz="2199">
                <a:solidFill>
                  <a:srgbClr val="303B2E"/>
                </a:solidFill>
                <a:latin typeface="Telegraf"/>
                <a:ea typeface="Telegraf"/>
                <a:cs typeface="Telegraf"/>
                <a:sym typeface="Telegraf"/>
              </a:rPr>
              <a:t>Traditional outdoor advertising companies are our primary competitors. While they may possess internal data on billboard locations, they often lack a centralized platform. This results in time-consuming, manual processes to access and utilize this information.</a:t>
            </a:r>
          </a:p>
          <a:p>
            <a:pPr algn="just">
              <a:lnSpc>
                <a:spcPts val="3299"/>
              </a:lnSpc>
            </a:pPr>
            <a:r>
              <a:rPr lang="en-US" sz="2199">
                <a:solidFill>
                  <a:srgbClr val="303B2E"/>
                </a:solidFill>
                <a:latin typeface="Telegraf"/>
                <a:ea typeface="Telegraf"/>
                <a:cs typeface="Telegraf"/>
                <a:sym typeface="Telegraf"/>
              </a:rPr>
              <a:t>Spotboards differentiates itself by offering a centralized, user-friendly platform that streamlines the process of finding and booking billboards and permanent banners. To date, no other online platform provides this comprehensive service, positioning us as pioneers in the industry.</a:t>
            </a:r>
          </a:p>
        </p:txBody>
      </p:sp>
      <p:sp>
        <p:nvSpPr>
          <p:cNvPr name="TextBox 10" id="10"/>
          <p:cNvSpPr txBox="true"/>
          <p:nvPr/>
        </p:nvSpPr>
        <p:spPr>
          <a:xfrm rot="0">
            <a:off x="9523722" y="3489326"/>
            <a:ext cx="2778556" cy="766446"/>
          </a:xfrm>
          <a:prstGeom prst="rect">
            <a:avLst/>
          </a:prstGeom>
        </p:spPr>
        <p:txBody>
          <a:bodyPr anchor="t" rtlCol="false" tIns="0" lIns="0" bIns="0" rIns="0">
            <a:spAutoFit/>
          </a:bodyPr>
          <a:lstStyle/>
          <a:p>
            <a:pPr algn="l">
              <a:lnSpc>
                <a:spcPts val="2800"/>
              </a:lnSpc>
            </a:pPr>
            <a:r>
              <a:rPr lang="en-US" sz="2800">
                <a:solidFill>
                  <a:srgbClr val="EFEBE0"/>
                </a:solidFill>
                <a:latin typeface="Telegraf Bold"/>
                <a:ea typeface="Telegraf Bold"/>
                <a:cs typeface="Telegraf Bold"/>
                <a:sym typeface="Telegraf Bold"/>
              </a:rPr>
              <a:t>Traditional Companies</a:t>
            </a:r>
          </a:p>
        </p:txBody>
      </p:sp>
      <p:sp>
        <p:nvSpPr>
          <p:cNvPr name="TextBox 11" id="11"/>
          <p:cNvSpPr txBox="true"/>
          <p:nvPr/>
        </p:nvSpPr>
        <p:spPr>
          <a:xfrm rot="0">
            <a:off x="12908812" y="5153025"/>
            <a:ext cx="2778556" cy="414021"/>
          </a:xfrm>
          <a:prstGeom prst="rect">
            <a:avLst/>
          </a:prstGeom>
        </p:spPr>
        <p:txBody>
          <a:bodyPr anchor="t" rtlCol="false" tIns="0" lIns="0" bIns="0" rIns="0">
            <a:spAutoFit/>
          </a:bodyPr>
          <a:lstStyle/>
          <a:p>
            <a:pPr algn="l">
              <a:lnSpc>
                <a:spcPts val="2800"/>
              </a:lnSpc>
            </a:pPr>
            <a:r>
              <a:rPr lang="en-US" sz="2800">
                <a:solidFill>
                  <a:srgbClr val="EFEBE0"/>
                </a:solidFill>
                <a:latin typeface="Telegraf Bold"/>
                <a:ea typeface="Telegraf Bold"/>
                <a:cs typeface="Telegraf Bold"/>
                <a:sym typeface="Telegraf Bold"/>
              </a:rPr>
              <a:t>Spot Boards</a:t>
            </a:r>
          </a:p>
        </p:txBody>
      </p:sp>
      <p:sp>
        <p:nvSpPr>
          <p:cNvPr name="TextBox 12" id="12"/>
          <p:cNvSpPr txBox="true"/>
          <p:nvPr/>
        </p:nvSpPr>
        <p:spPr>
          <a:xfrm rot="0">
            <a:off x="1028700" y="2392363"/>
            <a:ext cx="7064030" cy="2679699"/>
          </a:xfrm>
          <a:prstGeom prst="rect">
            <a:avLst/>
          </a:prstGeom>
        </p:spPr>
        <p:txBody>
          <a:bodyPr anchor="t" rtlCol="false" tIns="0" lIns="0" bIns="0" rIns="0">
            <a:spAutoFit/>
          </a:bodyPr>
          <a:lstStyle/>
          <a:p>
            <a:pPr algn="just" marL="0" indent="0" lvl="0">
              <a:lnSpc>
                <a:spcPts val="10399"/>
              </a:lnSpc>
              <a:spcBef>
                <a:spcPct val="0"/>
              </a:spcBef>
            </a:pPr>
            <a:r>
              <a:rPr lang="en-US" sz="9999">
                <a:solidFill>
                  <a:srgbClr val="9B7D4C"/>
                </a:solidFill>
                <a:latin typeface="Anton"/>
                <a:ea typeface="Anton"/>
                <a:cs typeface="Anton"/>
                <a:sym typeface="Anton"/>
              </a:rPr>
              <a:t>COMPETITIVE LANSCAPE</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8277" t="-35458" r="-8277" b="-2334"/>
            </a:stretch>
          </a:blipFill>
        </p:spPr>
      </p:sp>
      <p:grpSp>
        <p:nvGrpSpPr>
          <p:cNvPr name="Group 3" id="3"/>
          <p:cNvGrpSpPr/>
          <p:nvPr/>
        </p:nvGrpSpPr>
        <p:grpSpPr>
          <a:xfrm rot="0">
            <a:off x="0" y="0"/>
            <a:ext cx="18288000" cy="10287000"/>
            <a:chOff x="0" y="0"/>
            <a:chExt cx="6671512" cy="3752725"/>
          </a:xfrm>
        </p:grpSpPr>
        <p:sp>
          <p:nvSpPr>
            <p:cNvPr name="Freeform 4" id="4"/>
            <p:cNvSpPr/>
            <p:nvPr/>
          </p:nvSpPr>
          <p:spPr>
            <a:xfrm flipH="false" flipV="false" rot="0">
              <a:off x="0" y="0"/>
              <a:ext cx="6671512" cy="3752726"/>
            </a:xfrm>
            <a:custGeom>
              <a:avLst/>
              <a:gdLst/>
              <a:ahLst/>
              <a:cxnLst/>
              <a:rect r="r" b="b" t="t" l="l"/>
              <a:pathLst>
                <a:path h="3752726" w="6671512">
                  <a:moveTo>
                    <a:pt x="0" y="0"/>
                  </a:moveTo>
                  <a:lnTo>
                    <a:pt x="6671512" y="0"/>
                  </a:lnTo>
                  <a:lnTo>
                    <a:pt x="6671512" y="3752726"/>
                  </a:lnTo>
                  <a:lnTo>
                    <a:pt x="0" y="3752726"/>
                  </a:lnTo>
                  <a:close/>
                </a:path>
              </a:pathLst>
            </a:custGeom>
            <a:solidFill>
              <a:srgbClr val="000000">
                <a:alpha val="49804"/>
              </a:srgbClr>
            </a:solidFill>
          </p:spPr>
        </p:sp>
      </p:grpSp>
      <p:grpSp>
        <p:nvGrpSpPr>
          <p:cNvPr name="Group 5" id="5"/>
          <p:cNvGrpSpPr/>
          <p:nvPr/>
        </p:nvGrpSpPr>
        <p:grpSpPr>
          <a:xfrm rot="0">
            <a:off x="2735887" y="2194124"/>
            <a:ext cx="12816226" cy="5898751"/>
            <a:chOff x="0" y="0"/>
            <a:chExt cx="4675394" cy="2151881"/>
          </a:xfrm>
        </p:grpSpPr>
        <p:sp>
          <p:nvSpPr>
            <p:cNvPr name="Freeform 6" id="6"/>
            <p:cNvSpPr/>
            <p:nvPr/>
          </p:nvSpPr>
          <p:spPr>
            <a:xfrm flipH="false" flipV="false" rot="0">
              <a:off x="0" y="0"/>
              <a:ext cx="4675394" cy="2151880"/>
            </a:xfrm>
            <a:custGeom>
              <a:avLst/>
              <a:gdLst/>
              <a:ahLst/>
              <a:cxnLst/>
              <a:rect r="r" b="b" t="t" l="l"/>
              <a:pathLst>
                <a:path h="2151880" w="4675394">
                  <a:moveTo>
                    <a:pt x="0" y="0"/>
                  </a:moveTo>
                  <a:lnTo>
                    <a:pt x="4675394" y="0"/>
                  </a:lnTo>
                  <a:lnTo>
                    <a:pt x="4675394" y="2151880"/>
                  </a:lnTo>
                  <a:lnTo>
                    <a:pt x="0" y="2151880"/>
                  </a:lnTo>
                  <a:close/>
                </a:path>
              </a:pathLst>
            </a:custGeom>
            <a:solidFill>
              <a:srgbClr val="EFEBE0"/>
            </a:solidFill>
          </p:spPr>
        </p:sp>
      </p:grpSp>
      <p:sp>
        <p:nvSpPr>
          <p:cNvPr name="TextBox 7" id="7"/>
          <p:cNvSpPr txBox="true"/>
          <p:nvPr/>
        </p:nvSpPr>
        <p:spPr>
          <a:xfrm rot="0">
            <a:off x="3502651" y="4017445"/>
            <a:ext cx="11385312" cy="3179445"/>
          </a:xfrm>
          <a:prstGeom prst="rect">
            <a:avLst/>
          </a:prstGeom>
        </p:spPr>
        <p:txBody>
          <a:bodyPr anchor="t" rtlCol="false" tIns="0" lIns="0" bIns="0" rIns="0">
            <a:spAutoFit/>
          </a:bodyPr>
          <a:lstStyle/>
          <a:p>
            <a:pPr algn="ctr">
              <a:lnSpc>
                <a:spcPts val="5070"/>
              </a:lnSpc>
            </a:pPr>
            <a:r>
              <a:rPr lang="en-US" sz="3900">
                <a:solidFill>
                  <a:srgbClr val="9B7D4C"/>
                </a:solidFill>
                <a:latin typeface="Anton"/>
                <a:ea typeface="Anton"/>
                <a:cs typeface="Anton"/>
                <a:sym typeface="Anton"/>
              </a:rPr>
              <a:t>Android Development and Apple ios(1,00,000 per year), App/Play store(15,000 per year) ,</a:t>
            </a:r>
          </a:p>
          <a:p>
            <a:pPr algn="ctr">
              <a:lnSpc>
                <a:spcPts val="5070"/>
              </a:lnSpc>
            </a:pPr>
            <a:r>
              <a:rPr lang="en-US" sz="3900">
                <a:solidFill>
                  <a:srgbClr val="9B7D4C"/>
                </a:solidFill>
                <a:latin typeface="Anton"/>
                <a:ea typeface="Anton"/>
                <a:cs typeface="Anton"/>
                <a:sym typeface="Anton"/>
              </a:rPr>
              <a:t>Maintanence(2,00,000 per year),</a:t>
            </a:r>
          </a:p>
          <a:p>
            <a:pPr algn="ctr">
              <a:lnSpc>
                <a:spcPts val="5070"/>
              </a:lnSpc>
            </a:pPr>
            <a:r>
              <a:rPr lang="en-US" sz="3900">
                <a:solidFill>
                  <a:srgbClr val="9B7D4C"/>
                </a:solidFill>
                <a:latin typeface="Anton"/>
                <a:ea typeface="Anton"/>
                <a:cs typeface="Anton"/>
                <a:sym typeface="Anton"/>
              </a:rPr>
              <a:t>Cloud and API supports( 2,00,000 per month) and Miscellaneous (50,000 per month)</a:t>
            </a:r>
          </a:p>
        </p:txBody>
      </p:sp>
      <p:sp>
        <p:nvSpPr>
          <p:cNvPr name="TextBox 8" id="8"/>
          <p:cNvSpPr txBox="true"/>
          <p:nvPr/>
        </p:nvSpPr>
        <p:spPr>
          <a:xfrm rot="0">
            <a:off x="4105063" y="2791895"/>
            <a:ext cx="9462192" cy="1263650"/>
          </a:xfrm>
          <a:prstGeom prst="rect">
            <a:avLst/>
          </a:prstGeom>
        </p:spPr>
        <p:txBody>
          <a:bodyPr anchor="t" rtlCol="false" tIns="0" lIns="0" bIns="0" rIns="0">
            <a:spAutoFit/>
          </a:bodyPr>
          <a:lstStyle/>
          <a:p>
            <a:pPr algn="ctr">
              <a:lnSpc>
                <a:spcPts val="4900"/>
              </a:lnSpc>
            </a:pPr>
            <a:r>
              <a:rPr lang="en-US" sz="3500">
                <a:solidFill>
                  <a:srgbClr val="000000"/>
                </a:solidFill>
                <a:latin typeface="Telegraf Bold"/>
                <a:ea typeface="Telegraf Bold"/>
                <a:cs typeface="Telegraf Bold"/>
                <a:sym typeface="Telegraf Bold"/>
              </a:rPr>
              <a:t> Financials Current and Projections:</a:t>
            </a:r>
          </a:p>
          <a:p>
            <a:pPr algn="ctr">
              <a:lnSpc>
                <a:spcPts val="4900"/>
              </a:lnSpc>
            </a:pPr>
            <a:r>
              <a:rPr lang="en-US" sz="3500">
                <a:solidFill>
                  <a:srgbClr val="000000"/>
                </a:solidFill>
                <a:latin typeface="Telegraf Bold"/>
                <a:ea typeface="Telegraf Bold"/>
                <a:cs typeface="Telegraf Bold"/>
                <a:sym typeface="Telegraf Bold"/>
              </a:rPr>
              <a:t>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3F1E9"/>
        </a:solidFill>
      </p:bgPr>
    </p:bg>
    <p:spTree>
      <p:nvGrpSpPr>
        <p:cNvPr id="1" name=""/>
        <p:cNvGrpSpPr/>
        <p:nvPr/>
      </p:nvGrpSpPr>
      <p:grpSpPr>
        <a:xfrm>
          <a:off x="0" y="0"/>
          <a:ext cx="0" cy="0"/>
          <a:chOff x="0" y="0"/>
          <a:chExt cx="0" cy="0"/>
        </a:xfrm>
      </p:grpSpPr>
      <p:sp>
        <p:nvSpPr>
          <p:cNvPr name="TextBox 2" id="2"/>
          <p:cNvSpPr txBox="true"/>
          <p:nvPr/>
        </p:nvSpPr>
        <p:spPr>
          <a:xfrm rot="0">
            <a:off x="246507" y="2940685"/>
            <a:ext cx="17293132" cy="7346315"/>
          </a:xfrm>
          <a:prstGeom prst="rect">
            <a:avLst/>
          </a:prstGeom>
        </p:spPr>
        <p:txBody>
          <a:bodyPr anchor="t" rtlCol="false" tIns="0" lIns="0" bIns="0" rIns="0">
            <a:spAutoFit/>
          </a:bodyPr>
          <a:lstStyle/>
          <a:p>
            <a:pPr algn="just" marL="604524" indent="-302262" lvl="1">
              <a:lnSpc>
                <a:spcPts val="3640"/>
              </a:lnSpc>
              <a:buFont typeface="Arial"/>
              <a:buChar char="•"/>
            </a:pPr>
            <a:r>
              <a:rPr lang="en-US" sz="2800">
                <a:solidFill>
                  <a:srgbClr val="000000"/>
                </a:solidFill>
                <a:latin typeface="Telegraf"/>
                <a:ea typeface="Telegraf"/>
                <a:cs typeface="Telegraf"/>
                <a:sym typeface="Telegraf"/>
              </a:rPr>
              <a:t>Android development and appleios(2,00,000 per year),</a:t>
            </a:r>
          </a:p>
          <a:p>
            <a:pPr algn="just" marL="604524" indent="-302262" lvl="1">
              <a:lnSpc>
                <a:spcPts val="3640"/>
              </a:lnSpc>
              <a:buFont typeface="Arial"/>
              <a:buChar char="•"/>
            </a:pPr>
            <a:r>
              <a:rPr lang="en-US" sz="2800">
                <a:solidFill>
                  <a:srgbClr val="000000"/>
                </a:solidFill>
                <a:latin typeface="Telegraf"/>
                <a:ea typeface="Telegraf"/>
                <a:cs typeface="Telegraf"/>
                <a:sym typeface="Telegraf"/>
              </a:rPr>
              <a:t>A</a:t>
            </a:r>
            <a:r>
              <a:rPr lang="en-US" sz="2800">
                <a:solidFill>
                  <a:srgbClr val="000000"/>
                </a:solidFill>
                <a:latin typeface="Telegraf"/>
                <a:ea typeface="Telegraf"/>
                <a:cs typeface="Telegraf"/>
                <a:sym typeface="Telegraf"/>
              </a:rPr>
              <a:t>pp/play store(15000 per year)</a:t>
            </a:r>
          </a:p>
          <a:p>
            <a:pPr algn="just">
              <a:lnSpc>
                <a:spcPts val="3640"/>
              </a:lnSpc>
            </a:pPr>
          </a:p>
          <a:p>
            <a:pPr algn="just">
              <a:lnSpc>
                <a:spcPts val="3640"/>
              </a:lnSpc>
            </a:pPr>
            <a:r>
              <a:rPr lang="en-US" sz="2800">
                <a:solidFill>
                  <a:srgbClr val="000000"/>
                </a:solidFill>
                <a:latin typeface="Telegraf Bold"/>
                <a:ea typeface="Telegraf Bold"/>
                <a:cs typeface="Telegraf Bold"/>
                <a:sym typeface="Telegraf Bold"/>
              </a:rPr>
              <a:t>Funding Needs and Valuation</a:t>
            </a:r>
          </a:p>
          <a:p>
            <a:pPr algn="just">
              <a:lnSpc>
                <a:spcPts val="3640"/>
              </a:lnSpc>
            </a:pPr>
            <a:r>
              <a:rPr lang="en-US" sz="2800">
                <a:solidFill>
                  <a:srgbClr val="000000"/>
                </a:solidFill>
                <a:latin typeface="Telegraf"/>
                <a:ea typeface="Telegraf"/>
                <a:cs typeface="Telegraf"/>
                <a:sym typeface="Telegraf"/>
              </a:rPr>
              <a:t>To bring our billboard locator app to life, we require the above in funding. This investment will cover the costs of app development for both Android and iOS platforms, including essential app store fees. We've also allocated a contingency budget to handle unexpected challenges during development.</a:t>
            </a:r>
          </a:p>
          <a:p>
            <a:pPr algn="just">
              <a:lnSpc>
                <a:spcPts val="3640"/>
              </a:lnSpc>
            </a:pPr>
          </a:p>
          <a:p>
            <a:pPr algn="just">
              <a:lnSpc>
                <a:spcPts val="3640"/>
              </a:lnSpc>
            </a:pPr>
            <a:r>
              <a:rPr lang="en-US" sz="2800">
                <a:solidFill>
                  <a:srgbClr val="000000"/>
                </a:solidFill>
                <a:latin typeface="Telegraf"/>
                <a:ea typeface="Telegraf"/>
                <a:cs typeface="Telegraf"/>
                <a:sym typeface="Telegraf"/>
              </a:rPr>
              <a:t>Additionally, we plan to invest in a robust marketing campaign to generate initial traction and user acquisition. To support our team's efforts, funds will be allocated for salaries, equipment, and software licenses.</a:t>
            </a:r>
          </a:p>
          <a:p>
            <a:pPr algn="just">
              <a:lnSpc>
                <a:spcPts val="3640"/>
              </a:lnSpc>
            </a:pPr>
          </a:p>
          <a:p>
            <a:pPr algn="just">
              <a:lnSpc>
                <a:spcPts val="3640"/>
              </a:lnSpc>
            </a:pPr>
            <a:r>
              <a:rPr lang="en-US" sz="2800">
                <a:solidFill>
                  <a:srgbClr val="000000"/>
                </a:solidFill>
                <a:latin typeface="Telegraf"/>
                <a:ea typeface="Telegraf"/>
                <a:cs typeface="Telegraf"/>
                <a:sym typeface="Telegraf"/>
              </a:rPr>
              <a:t>While determining an exact valuation at this early stage is challenging, we believe our innovative solution and potential market size warrant valuation. We are open to discussing various investment structures, including equity, debt, or a combination of both.</a:t>
            </a:r>
          </a:p>
          <a:p>
            <a:pPr algn="just">
              <a:lnSpc>
                <a:spcPts val="3640"/>
              </a:lnSpc>
            </a:pPr>
          </a:p>
        </p:txBody>
      </p:sp>
      <p:sp>
        <p:nvSpPr>
          <p:cNvPr name="Freeform 3" id="3"/>
          <p:cNvSpPr/>
          <p:nvPr/>
        </p:nvSpPr>
        <p:spPr>
          <a:xfrm flipH="false" flipV="false" rot="0">
            <a:off x="14720468" y="-179944"/>
            <a:ext cx="3723947" cy="3717426"/>
          </a:xfrm>
          <a:custGeom>
            <a:avLst/>
            <a:gdLst/>
            <a:ahLst/>
            <a:cxnLst/>
            <a:rect r="r" b="b" t="t" l="l"/>
            <a:pathLst>
              <a:path h="3717426" w="3723947">
                <a:moveTo>
                  <a:pt x="0" y="0"/>
                </a:moveTo>
                <a:lnTo>
                  <a:pt x="3723947" y="0"/>
                </a:lnTo>
                <a:lnTo>
                  <a:pt x="3723947" y="3717426"/>
                </a:lnTo>
                <a:lnTo>
                  <a:pt x="0" y="3717426"/>
                </a:lnTo>
                <a:lnTo>
                  <a:pt x="0" y="0"/>
                </a:lnTo>
                <a:close/>
              </a:path>
            </a:pathLst>
          </a:custGeom>
          <a:blipFill>
            <a:blip r:embed="rId2">
              <a:alphaModFix amt="37000"/>
            </a:blip>
            <a:stretch>
              <a:fillRect l="0" t="0" r="0" b="0"/>
            </a:stretch>
          </a:blipFill>
        </p:spPr>
      </p:sp>
      <p:sp>
        <p:nvSpPr>
          <p:cNvPr name="TextBox 4" id="4"/>
          <p:cNvSpPr txBox="true"/>
          <p:nvPr/>
        </p:nvSpPr>
        <p:spPr>
          <a:xfrm rot="0">
            <a:off x="0" y="133350"/>
            <a:ext cx="12705761" cy="2411733"/>
          </a:xfrm>
          <a:prstGeom prst="rect">
            <a:avLst/>
          </a:prstGeom>
        </p:spPr>
        <p:txBody>
          <a:bodyPr anchor="t" rtlCol="false" tIns="0" lIns="0" bIns="0" rIns="0">
            <a:spAutoFit/>
          </a:bodyPr>
          <a:lstStyle/>
          <a:p>
            <a:pPr algn="l" marL="0" indent="0" lvl="0">
              <a:lnSpc>
                <a:spcPts val="9360"/>
              </a:lnSpc>
              <a:spcBef>
                <a:spcPct val="0"/>
              </a:spcBef>
            </a:pPr>
            <a:r>
              <a:rPr lang="en-US" sz="9000">
                <a:solidFill>
                  <a:srgbClr val="9B7D4C"/>
                </a:solidFill>
                <a:latin typeface="Anton"/>
                <a:ea typeface="Anton"/>
                <a:cs typeface="Anton"/>
                <a:sym typeface="Anton"/>
              </a:rPr>
              <a:t>FUNDING NEEDS, USE OF FUNDS &amp; PROPOSED VALUATION</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4F1E9"/>
        </a:solidFill>
      </p:bgPr>
    </p:bg>
    <p:spTree>
      <p:nvGrpSpPr>
        <p:cNvPr id="1" name=""/>
        <p:cNvGrpSpPr/>
        <p:nvPr/>
      </p:nvGrpSpPr>
      <p:grpSpPr>
        <a:xfrm>
          <a:off x="0" y="0"/>
          <a:ext cx="0" cy="0"/>
          <a:chOff x="0" y="0"/>
          <a:chExt cx="0" cy="0"/>
        </a:xfrm>
      </p:grpSpPr>
      <p:sp>
        <p:nvSpPr>
          <p:cNvPr name="TextBox 2" id="2"/>
          <p:cNvSpPr txBox="true"/>
          <p:nvPr/>
        </p:nvSpPr>
        <p:spPr>
          <a:xfrm rot="0">
            <a:off x="2211423" y="4108116"/>
            <a:ext cx="15495388" cy="4949825"/>
          </a:xfrm>
          <a:prstGeom prst="rect">
            <a:avLst/>
          </a:prstGeom>
        </p:spPr>
        <p:txBody>
          <a:bodyPr anchor="t" rtlCol="false" tIns="0" lIns="0" bIns="0" rIns="0">
            <a:spAutoFit/>
          </a:bodyPr>
          <a:lstStyle/>
          <a:p>
            <a:pPr algn="just">
              <a:lnSpc>
                <a:spcPts val="3249"/>
              </a:lnSpc>
            </a:pPr>
          </a:p>
          <a:p>
            <a:pPr algn="just">
              <a:lnSpc>
                <a:spcPts val="3249"/>
              </a:lnSpc>
            </a:pPr>
          </a:p>
          <a:p>
            <a:pPr algn="just">
              <a:lnSpc>
                <a:spcPts val="3249"/>
              </a:lnSpc>
            </a:pPr>
            <a:r>
              <a:rPr lang="en-US" sz="2499">
                <a:solidFill>
                  <a:srgbClr val="9B7D4C"/>
                </a:solidFill>
                <a:latin typeface="Telegraf"/>
                <a:ea typeface="Telegraf"/>
                <a:cs typeface="Telegraf"/>
                <a:sym typeface="Telegraf"/>
              </a:rPr>
              <a:t>Current Equity Holding (Cap Table)</a:t>
            </a:r>
          </a:p>
          <a:p>
            <a:pPr algn="just">
              <a:lnSpc>
                <a:spcPts val="3249"/>
              </a:lnSpc>
            </a:pPr>
            <a:r>
              <a:rPr lang="en-US" sz="2499">
                <a:solidFill>
                  <a:srgbClr val="9B7D4C"/>
                </a:solidFill>
                <a:latin typeface="Telegraf"/>
                <a:ea typeface="Telegraf"/>
                <a:cs typeface="Telegraf"/>
                <a:sym typeface="Telegraf"/>
              </a:rPr>
              <a:t> </a:t>
            </a:r>
            <a:r>
              <a:rPr lang="en-US" sz="2499">
                <a:solidFill>
                  <a:srgbClr val="000000"/>
                </a:solidFill>
                <a:latin typeface="Telegraf"/>
                <a:ea typeface="Telegraf"/>
                <a:cs typeface="Telegraf"/>
                <a:sym typeface="Telegraf"/>
              </a:rPr>
              <a:t> - The equity structure is currently being finalized and will be detailed once it is established.</a:t>
            </a:r>
          </a:p>
          <a:p>
            <a:pPr algn="just">
              <a:lnSpc>
                <a:spcPts val="3249"/>
              </a:lnSpc>
            </a:pPr>
          </a:p>
          <a:p>
            <a:pPr algn="just">
              <a:lnSpc>
                <a:spcPts val="3249"/>
              </a:lnSpc>
            </a:pPr>
            <a:r>
              <a:rPr lang="en-US" sz="2499">
                <a:solidFill>
                  <a:srgbClr val="9B7D4C"/>
                </a:solidFill>
                <a:latin typeface="Telegraf"/>
                <a:ea typeface="Telegraf"/>
                <a:cs typeface="Telegraf"/>
                <a:sym typeface="Telegraf"/>
              </a:rPr>
              <a:t>Personal Investment:</a:t>
            </a:r>
          </a:p>
          <a:p>
            <a:pPr algn="just">
              <a:lnSpc>
                <a:spcPts val="3249"/>
              </a:lnSpc>
            </a:pPr>
            <a:r>
              <a:rPr lang="en-US" sz="2499">
                <a:solidFill>
                  <a:srgbClr val="9B7D4C"/>
                </a:solidFill>
                <a:latin typeface="Telegraf"/>
                <a:ea typeface="Telegraf"/>
                <a:cs typeface="Telegraf"/>
                <a:sym typeface="Telegraf"/>
              </a:rPr>
              <a:t> </a:t>
            </a:r>
            <a:r>
              <a:rPr lang="en-US" sz="2499">
                <a:solidFill>
                  <a:srgbClr val="000000"/>
                </a:solidFill>
                <a:latin typeface="Telegraf"/>
                <a:ea typeface="Telegraf"/>
                <a:cs typeface="Telegraf"/>
                <a:sym typeface="Telegraf"/>
              </a:rPr>
              <a:t> - No personal investment has been made to date.</a:t>
            </a:r>
          </a:p>
          <a:p>
            <a:pPr algn="just">
              <a:lnSpc>
                <a:spcPts val="3249"/>
              </a:lnSpc>
            </a:pPr>
          </a:p>
          <a:p>
            <a:pPr algn="just">
              <a:lnSpc>
                <a:spcPts val="3249"/>
              </a:lnSpc>
            </a:pPr>
            <a:r>
              <a:rPr lang="en-US" sz="2499">
                <a:solidFill>
                  <a:srgbClr val="9B7D4C"/>
                </a:solidFill>
                <a:latin typeface="Telegraf"/>
                <a:ea typeface="Telegraf"/>
                <a:cs typeface="Telegraf"/>
                <a:sym typeface="Telegraf"/>
              </a:rPr>
              <a:t>Previous Investment History:</a:t>
            </a:r>
          </a:p>
          <a:p>
            <a:pPr algn="just">
              <a:lnSpc>
                <a:spcPts val="3249"/>
              </a:lnSpc>
            </a:pPr>
            <a:r>
              <a:rPr lang="en-US" sz="2499">
                <a:solidFill>
                  <a:srgbClr val="000000"/>
                </a:solidFill>
                <a:latin typeface="Telegraf"/>
                <a:ea typeface="Telegraf"/>
                <a:cs typeface="Telegraf"/>
                <a:sym typeface="Telegraf"/>
              </a:rPr>
              <a:t>  - There is no previous investment history at this time.</a:t>
            </a:r>
          </a:p>
          <a:p>
            <a:pPr algn="just">
              <a:lnSpc>
                <a:spcPts val="3249"/>
              </a:lnSpc>
            </a:pPr>
          </a:p>
          <a:p>
            <a:pPr algn="just">
              <a:lnSpc>
                <a:spcPts val="3249"/>
              </a:lnSpc>
            </a:pPr>
            <a:r>
              <a:rPr lang="en-US" sz="2499">
                <a:solidFill>
                  <a:srgbClr val="000000"/>
                </a:solidFill>
                <a:latin typeface="Telegraf"/>
                <a:ea typeface="Telegraf"/>
                <a:cs typeface="Telegraf"/>
                <a:sym typeface="Telegraf"/>
              </a:rPr>
              <a:t>Further details will be provided as the equity structure and investment activities progress.</a:t>
            </a:r>
          </a:p>
        </p:txBody>
      </p:sp>
      <p:sp>
        <p:nvSpPr>
          <p:cNvPr name="Freeform 3" id="3"/>
          <p:cNvSpPr/>
          <p:nvPr/>
        </p:nvSpPr>
        <p:spPr>
          <a:xfrm flipH="false" flipV="false" rot="0">
            <a:off x="13175948" y="0"/>
            <a:ext cx="5414298" cy="3594799"/>
          </a:xfrm>
          <a:custGeom>
            <a:avLst/>
            <a:gdLst/>
            <a:ahLst/>
            <a:cxnLst/>
            <a:rect r="r" b="b" t="t" l="l"/>
            <a:pathLst>
              <a:path h="3594799" w="5414298">
                <a:moveTo>
                  <a:pt x="0" y="0"/>
                </a:moveTo>
                <a:lnTo>
                  <a:pt x="5414298" y="0"/>
                </a:lnTo>
                <a:lnTo>
                  <a:pt x="5414298" y="3594799"/>
                </a:lnTo>
                <a:lnTo>
                  <a:pt x="0" y="3594799"/>
                </a:lnTo>
                <a:lnTo>
                  <a:pt x="0" y="0"/>
                </a:lnTo>
                <a:close/>
              </a:path>
            </a:pathLst>
          </a:custGeom>
          <a:blipFill>
            <a:blip r:embed="rId2">
              <a:alphaModFix amt="42000"/>
            </a:blip>
            <a:stretch>
              <a:fillRect l="0" t="0" r="0" b="0"/>
            </a:stretch>
          </a:blipFill>
        </p:spPr>
      </p:sp>
      <p:sp>
        <p:nvSpPr>
          <p:cNvPr name="TextBox 4" id="4"/>
          <p:cNvSpPr txBox="true"/>
          <p:nvPr/>
        </p:nvSpPr>
        <p:spPr>
          <a:xfrm rot="0">
            <a:off x="-1723722" y="133350"/>
            <a:ext cx="15949430" cy="3592830"/>
          </a:xfrm>
          <a:prstGeom prst="rect">
            <a:avLst/>
          </a:prstGeom>
        </p:spPr>
        <p:txBody>
          <a:bodyPr anchor="t" rtlCol="false" tIns="0" lIns="0" bIns="0" rIns="0">
            <a:spAutoFit/>
          </a:bodyPr>
          <a:lstStyle/>
          <a:p>
            <a:pPr algn="ctr" marL="0" indent="0" lvl="0">
              <a:lnSpc>
                <a:spcPts val="9360"/>
              </a:lnSpc>
              <a:spcBef>
                <a:spcPct val="0"/>
              </a:spcBef>
            </a:pPr>
            <a:r>
              <a:rPr lang="en-US" sz="9000">
                <a:solidFill>
                  <a:srgbClr val="9B7D4C"/>
                </a:solidFill>
                <a:latin typeface="Anton"/>
                <a:ea typeface="Anton"/>
                <a:cs typeface="Anton"/>
                <a:sym typeface="Anton"/>
              </a:rPr>
              <a:t>CURRENT EQUITY STRUCTURE, FUNDRAISING HISTORY, AND INVESTORS</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EFEBE0"/>
        </a:solidFill>
      </p:bgPr>
    </p:bg>
    <p:spTree>
      <p:nvGrpSpPr>
        <p:cNvPr id="1" name=""/>
        <p:cNvGrpSpPr/>
        <p:nvPr/>
      </p:nvGrpSpPr>
      <p:grpSpPr>
        <a:xfrm>
          <a:off x="0" y="0"/>
          <a:ext cx="0" cy="0"/>
          <a:chOff x="0" y="0"/>
          <a:chExt cx="0" cy="0"/>
        </a:xfrm>
      </p:grpSpPr>
      <p:sp>
        <p:nvSpPr>
          <p:cNvPr name="Freeform 2" id="2"/>
          <p:cNvSpPr/>
          <p:nvPr/>
        </p:nvSpPr>
        <p:spPr>
          <a:xfrm flipH="false" flipV="false" rot="0">
            <a:off x="4774719" y="3436683"/>
            <a:ext cx="8074084" cy="6055563"/>
          </a:xfrm>
          <a:custGeom>
            <a:avLst/>
            <a:gdLst/>
            <a:ahLst/>
            <a:cxnLst/>
            <a:rect r="r" b="b" t="t" l="l"/>
            <a:pathLst>
              <a:path h="6055563" w="8074084">
                <a:moveTo>
                  <a:pt x="0" y="0"/>
                </a:moveTo>
                <a:lnTo>
                  <a:pt x="8074084" y="0"/>
                </a:lnTo>
                <a:lnTo>
                  <a:pt x="8074084" y="6055562"/>
                </a:lnTo>
                <a:lnTo>
                  <a:pt x="0" y="6055562"/>
                </a:lnTo>
                <a:lnTo>
                  <a:pt x="0" y="0"/>
                </a:lnTo>
                <a:close/>
              </a:path>
            </a:pathLst>
          </a:custGeom>
          <a:blipFill>
            <a:blip r:embed="rId2">
              <a:alphaModFix amt="49000"/>
            </a:blip>
            <a:stretch>
              <a:fillRect l="0" t="0" r="0" b="0"/>
            </a:stretch>
          </a:blipFill>
        </p:spPr>
      </p:sp>
      <p:sp>
        <p:nvSpPr>
          <p:cNvPr name="TextBox 3" id="3"/>
          <p:cNvSpPr txBox="true"/>
          <p:nvPr/>
        </p:nvSpPr>
        <p:spPr>
          <a:xfrm rot="0">
            <a:off x="1028700" y="3768073"/>
            <a:ext cx="6566855" cy="5477966"/>
          </a:xfrm>
          <a:prstGeom prst="rect">
            <a:avLst/>
          </a:prstGeom>
        </p:spPr>
        <p:txBody>
          <a:bodyPr anchor="t" rtlCol="false" tIns="0" lIns="0" bIns="0" rIns="0">
            <a:spAutoFit/>
          </a:bodyPr>
          <a:lstStyle/>
          <a:p>
            <a:pPr algn="l">
              <a:lnSpc>
                <a:spcPts val="3089"/>
              </a:lnSpc>
            </a:pPr>
            <a:r>
              <a:rPr lang="en-US" sz="2207" spc="57">
                <a:solidFill>
                  <a:srgbClr val="000000"/>
                </a:solidFill>
                <a:latin typeface="Telegraf"/>
                <a:ea typeface="Telegraf"/>
                <a:cs typeface="Telegraf"/>
                <a:sym typeface="Telegraf"/>
              </a:rPr>
              <a:t>A strategic acquisition by a major outdoor advertising company presents the most promising exit for our business. These industry giants possess extensive resources, distribution networks, and established client relationships that can significantly amplify our platform's impact.</a:t>
            </a:r>
          </a:p>
          <a:p>
            <a:pPr algn="l">
              <a:lnSpc>
                <a:spcPts val="3089"/>
              </a:lnSpc>
            </a:pPr>
          </a:p>
          <a:p>
            <a:pPr algn="l">
              <a:lnSpc>
                <a:spcPts val="3089"/>
              </a:lnSpc>
            </a:pPr>
          </a:p>
          <a:p>
            <a:pPr algn="l">
              <a:lnSpc>
                <a:spcPts val="3089"/>
              </a:lnSpc>
            </a:pPr>
          </a:p>
          <a:p>
            <a:pPr algn="l" marL="0" indent="0" lvl="0">
              <a:lnSpc>
                <a:spcPts val="3089"/>
              </a:lnSpc>
            </a:pPr>
            <a:r>
              <a:rPr lang="en-US" sz="2207" spc="57">
                <a:solidFill>
                  <a:srgbClr val="000000"/>
                </a:solidFill>
                <a:latin typeface="Telegraf"/>
                <a:ea typeface="Telegraf"/>
                <a:cs typeface="Telegraf"/>
                <a:sym typeface="Telegraf"/>
              </a:rPr>
              <a:t>A </a:t>
            </a:r>
            <a:r>
              <a:rPr lang="en-US" sz="2207" spc="57">
                <a:solidFill>
                  <a:srgbClr val="000000"/>
                </a:solidFill>
                <a:latin typeface="Telegraf"/>
                <a:ea typeface="Telegraf"/>
                <a:cs typeface="Telegraf"/>
                <a:sym typeface="Telegraf"/>
              </a:rPr>
              <a:t>data and analytics firm could be interested in acquiring our platform to enhance their location data capabilities and offer more comprehensive solutions to their clients.</a:t>
            </a:r>
          </a:p>
        </p:txBody>
      </p:sp>
      <p:sp>
        <p:nvSpPr>
          <p:cNvPr name="TextBox 4" id="4"/>
          <p:cNvSpPr txBox="true"/>
          <p:nvPr/>
        </p:nvSpPr>
        <p:spPr>
          <a:xfrm rot="0">
            <a:off x="10508932" y="3963336"/>
            <a:ext cx="5989378" cy="3525341"/>
          </a:xfrm>
          <a:prstGeom prst="rect">
            <a:avLst/>
          </a:prstGeom>
        </p:spPr>
        <p:txBody>
          <a:bodyPr anchor="t" rtlCol="false" tIns="0" lIns="0" bIns="0" rIns="0">
            <a:spAutoFit/>
          </a:bodyPr>
          <a:lstStyle/>
          <a:p>
            <a:pPr algn="l" marL="0" indent="0" lvl="0">
              <a:lnSpc>
                <a:spcPts val="3089"/>
              </a:lnSpc>
            </a:pPr>
            <a:r>
              <a:rPr lang="en-US" sz="2207" spc="57">
                <a:solidFill>
                  <a:srgbClr val="000000"/>
                </a:solidFill>
                <a:latin typeface="Telegraf"/>
                <a:ea typeface="Telegraf"/>
                <a:cs typeface="Telegraf"/>
                <a:sym typeface="Telegraf"/>
              </a:rPr>
              <a:t>Joining forces with a like-minded company can be a powerful growth strategy. By combining our platform's strengths with another company's complementary offerings, we can create a more comprehensive solution for our customers. This strategic partnership can unlock new markets, share resources, and accelerate growth.</a:t>
            </a:r>
          </a:p>
        </p:txBody>
      </p:sp>
      <p:sp>
        <p:nvSpPr>
          <p:cNvPr name="TextBox 5" id="5"/>
          <p:cNvSpPr txBox="true"/>
          <p:nvPr/>
        </p:nvSpPr>
        <p:spPr>
          <a:xfrm rot="0">
            <a:off x="1028700" y="3189033"/>
            <a:ext cx="5326757" cy="495300"/>
          </a:xfrm>
          <a:prstGeom prst="rect">
            <a:avLst/>
          </a:prstGeom>
        </p:spPr>
        <p:txBody>
          <a:bodyPr anchor="t" rtlCol="false" tIns="0" lIns="0" bIns="0" rIns="0">
            <a:spAutoFit/>
          </a:bodyPr>
          <a:lstStyle/>
          <a:p>
            <a:pPr algn="l">
              <a:lnSpc>
                <a:spcPts val="3959"/>
              </a:lnSpc>
            </a:pPr>
            <a:r>
              <a:rPr lang="en-US" sz="3299">
                <a:solidFill>
                  <a:srgbClr val="9B7D4C"/>
                </a:solidFill>
                <a:latin typeface="DM Sans Bold"/>
                <a:ea typeface="DM Sans Bold"/>
                <a:cs typeface="DM Sans Bold"/>
                <a:sym typeface="DM Sans Bold"/>
              </a:rPr>
              <a:t>Strategic Acquisition</a:t>
            </a:r>
          </a:p>
        </p:txBody>
      </p:sp>
      <p:sp>
        <p:nvSpPr>
          <p:cNvPr name="TextBox 6" id="6"/>
          <p:cNvSpPr txBox="true"/>
          <p:nvPr/>
        </p:nvSpPr>
        <p:spPr>
          <a:xfrm rot="0">
            <a:off x="10508932" y="2642195"/>
            <a:ext cx="5989378" cy="990600"/>
          </a:xfrm>
          <a:prstGeom prst="rect">
            <a:avLst/>
          </a:prstGeom>
        </p:spPr>
        <p:txBody>
          <a:bodyPr anchor="t" rtlCol="false" tIns="0" lIns="0" bIns="0" rIns="0">
            <a:spAutoFit/>
          </a:bodyPr>
          <a:lstStyle/>
          <a:p>
            <a:pPr algn="l">
              <a:lnSpc>
                <a:spcPts val="3959"/>
              </a:lnSpc>
            </a:pPr>
            <a:r>
              <a:rPr lang="en-US" sz="3299">
                <a:solidFill>
                  <a:srgbClr val="9B7D4C"/>
                </a:solidFill>
                <a:latin typeface="DM Sans Bold"/>
                <a:ea typeface="DM Sans Bold"/>
                <a:cs typeface="DM Sans Bold"/>
                <a:sym typeface="DM Sans Bold"/>
              </a:rPr>
              <a:t>Merger with a Complementary Business</a:t>
            </a:r>
          </a:p>
        </p:txBody>
      </p:sp>
      <p:sp>
        <p:nvSpPr>
          <p:cNvPr name="TextBox 7" id="7"/>
          <p:cNvSpPr txBox="true"/>
          <p:nvPr/>
        </p:nvSpPr>
        <p:spPr>
          <a:xfrm rot="0">
            <a:off x="1028700" y="1245830"/>
            <a:ext cx="11579061" cy="1644015"/>
          </a:xfrm>
          <a:prstGeom prst="rect">
            <a:avLst/>
          </a:prstGeom>
        </p:spPr>
        <p:txBody>
          <a:bodyPr anchor="t" rtlCol="false" tIns="0" lIns="0" bIns="0" rIns="0">
            <a:spAutoFit/>
          </a:bodyPr>
          <a:lstStyle/>
          <a:p>
            <a:pPr algn="l" marL="0" indent="0" lvl="0">
              <a:lnSpc>
                <a:spcPts val="12480"/>
              </a:lnSpc>
              <a:spcBef>
                <a:spcPct val="0"/>
              </a:spcBef>
            </a:pPr>
            <a:r>
              <a:rPr lang="en-US" sz="12000">
                <a:solidFill>
                  <a:srgbClr val="9B7D4C"/>
                </a:solidFill>
                <a:latin typeface="Anton"/>
                <a:ea typeface="Anton"/>
                <a:cs typeface="Anton"/>
                <a:sym typeface="Anton"/>
              </a:rPr>
              <a:t>EXIT OPTIONS</a:t>
            </a:r>
          </a:p>
        </p:txBody>
      </p:sp>
      <p:sp>
        <p:nvSpPr>
          <p:cNvPr name="TextBox 8" id="8"/>
          <p:cNvSpPr txBox="true"/>
          <p:nvPr/>
        </p:nvSpPr>
        <p:spPr>
          <a:xfrm rot="0">
            <a:off x="1028700" y="6865054"/>
            <a:ext cx="8996654" cy="495300"/>
          </a:xfrm>
          <a:prstGeom prst="rect">
            <a:avLst/>
          </a:prstGeom>
        </p:spPr>
        <p:txBody>
          <a:bodyPr anchor="t" rtlCol="false" tIns="0" lIns="0" bIns="0" rIns="0">
            <a:spAutoFit/>
          </a:bodyPr>
          <a:lstStyle/>
          <a:p>
            <a:pPr algn="l">
              <a:lnSpc>
                <a:spcPts val="3959"/>
              </a:lnSpc>
            </a:pPr>
            <a:r>
              <a:rPr lang="en-US" sz="3299">
                <a:solidFill>
                  <a:srgbClr val="9B7D4C"/>
                </a:solidFill>
                <a:latin typeface="DM Sans Bold"/>
                <a:ea typeface="DM Sans Bold"/>
                <a:cs typeface="DM Sans Bold"/>
                <a:sym typeface="DM Sans Bold"/>
              </a:rPr>
              <a:t>Acquisition by a Data and Analytics Firm</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2597906" y="0"/>
            <a:ext cx="5690094" cy="4653633"/>
          </a:xfrm>
          <a:custGeom>
            <a:avLst/>
            <a:gdLst/>
            <a:ahLst/>
            <a:cxnLst/>
            <a:rect r="r" b="b" t="t" l="l"/>
            <a:pathLst>
              <a:path h="4653633" w="5690094">
                <a:moveTo>
                  <a:pt x="0" y="0"/>
                </a:moveTo>
                <a:lnTo>
                  <a:pt x="5690094" y="0"/>
                </a:lnTo>
                <a:lnTo>
                  <a:pt x="5690094" y="4653633"/>
                </a:lnTo>
                <a:lnTo>
                  <a:pt x="0" y="4653633"/>
                </a:lnTo>
                <a:lnTo>
                  <a:pt x="0" y="0"/>
                </a:lnTo>
                <a:close/>
              </a:path>
            </a:pathLst>
          </a:custGeom>
          <a:blipFill>
            <a:blip r:embed="rId2"/>
            <a:stretch>
              <a:fillRect l="0" t="0" r="0" b="-22272"/>
            </a:stretch>
          </a:blipFill>
        </p:spPr>
      </p:sp>
      <p:sp>
        <p:nvSpPr>
          <p:cNvPr name="TextBox 3" id="3"/>
          <p:cNvSpPr txBox="true"/>
          <p:nvPr/>
        </p:nvSpPr>
        <p:spPr>
          <a:xfrm rot="0">
            <a:off x="1563893" y="5739217"/>
            <a:ext cx="8655595" cy="2374243"/>
          </a:xfrm>
          <a:prstGeom prst="rect">
            <a:avLst/>
          </a:prstGeom>
        </p:spPr>
        <p:txBody>
          <a:bodyPr anchor="t" rtlCol="false" tIns="0" lIns="0" bIns="0" rIns="0">
            <a:spAutoFit/>
          </a:bodyPr>
          <a:lstStyle/>
          <a:p>
            <a:pPr algn="l">
              <a:lnSpc>
                <a:spcPts val="18368"/>
              </a:lnSpc>
            </a:pPr>
            <a:r>
              <a:rPr lang="en-US" sz="16698">
                <a:solidFill>
                  <a:srgbClr val="9B7D4C"/>
                </a:solidFill>
                <a:latin typeface="Anton"/>
                <a:ea typeface="Anton"/>
                <a:cs typeface="Anton"/>
                <a:sym typeface="Anton"/>
              </a:rPr>
              <a:t>THANK YOU</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TextBox 2" id="2"/>
          <p:cNvSpPr txBox="true"/>
          <p:nvPr/>
        </p:nvSpPr>
        <p:spPr>
          <a:xfrm rot="0">
            <a:off x="1028700" y="1038225"/>
            <a:ext cx="4998795" cy="368299"/>
          </a:xfrm>
          <a:prstGeom prst="rect">
            <a:avLst/>
          </a:prstGeom>
        </p:spPr>
        <p:txBody>
          <a:bodyPr anchor="t" rtlCol="false" tIns="0" lIns="0" bIns="0" rIns="0">
            <a:spAutoFit/>
          </a:bodyPr>
          <a:lstStyle/>
          <a:p>
            <a:pPr algn="l">
              <a:lnSpc>
                <a:spcPts val="2499"/>
              </a:lnSpc>
            </a:pPr>
            <a:r>
              <a:rPr lang="en-US" sz="2499">
                <a:solidFill>
                  <a:srgbClr val="FFFFFF"/>
                </a:solidFill>
                <a:latin typeface="Telegraf"/>
                <a:ea typeface="Telegraf"/>
                <a:cs typeface="Telegraf"/>
                <a:sym typeface="Telegraf"/>
              </a:rPr>
              <a:t>SPOT BOARDS</a:t>
            </a:r>
          </a:p>
        </p:txBody>
      </p:sp>
      <p:sp>
        <p:nvSpPr>
          <p:cNvPr name="TextBox 3" id="3"/>
          <p:cNvSpPr txBox="true"/>
          <p:nvPr/>
        </p:nvSpPr>
        <p:spPr>
          <a:xfrm rot="0">
            <a:off x="1028700" y="8886825"/>
            <a:ext cx="6764086" cy="409575"/>
          </a:xfrm>
          <a:prstGeom prst="rect">
            <a:avLst/>
          </a:prstGeom>
        </p:spPr>
        <p:txBody>
          <a:bodyPr anchor="t" rtlCol="false" tIns="0" lIns="0" bIns="0" rIns="0">
            <a:spAutoFit/>
          </a:bodyPr>
          <a:lstStyle/>
          <a:p>
            <a:pPr algn="l">
              <a:lnSpc>
                <a:spcPts val="2999"/>
              </a:lnSpc>
            </a:pPr>
            <a:r>
              <a:rPr lang="en-US" sz="2499">
                <a:solidFill>
                  <a:srgbClr val="FFFFFF"/>
                </a:solidFill>
                <a:latin typeface="Telegraf"/>
                <a:ea typeface="Telegraf"/>
                <a:cs typeface="Telegraf"/>
                <a:sym typeface="Telegraf"/>
              </a:rPr>
              <a:t>Chennai, India</a:t>
            </a:r>
          </a:p>
        </p:txBody>
      </p:sp>
      <p:sp>
        <p:nvSpPr>
          <p:cNvPr name="TextBox 4" id="4"/>
          <p:cNvSpPr txBox="true"/>
          <p:nvPr/>
        </p:nvSpPr>
        <p:spPr>
          <a:xfrm rot="0">
            <a:off x="12739852" y="8886825"/>
            <a:ext cx="4519448" cy="409575"/>
          </a:xfrm>
          <a:prstGeom prst="rect">
            <a:avLst/>
          </a:prstGeom>
        </p:spPr>
        <p:txBody>
          <a:bodyPr anchor="t" rtlCol="false" tIns="0" lIns="0" bIns="0" rIns="0">
            <a:spAutoFit/>
          </a:bodyPr>
          <a:lstStyle/>
          <a:p>
            <a:pPr algn="r">
              <a:lnSpc>
                <a:spcPts val="2999"/>
              </a:lnSpc>
            </a:pPr>
            <a:r>
              <a:rPr lang="en-US" sz="2499">
                <a:solidFill>
                  <a:srgbClr val="FFFFFF"/>
                </a:solidFill>
                <a:latin typeface="Telegraf"/>
                <a:ea typeface="Telegraf"/>
                <a:cs typeface="Telegraf"/>
                <a:sym typeface="Telegraf"/>
              </a:rPr>
              <a:t>spotboards173@gmail.com</a:t>
            </a:r>
          </a:p>
        </p:txBody>
      </p:sp>
      <p:sp>
        <p:nvSpPr>
          <p:cNvPr name="TextBox 5" id="5"/>
          <p:cNvSpPr txBox="true"/>
          <p:nvPr/>
        </p:nvSpPr>
        <p:spPr>
          <a:xfrm rot="0">
            <a:off x="10495214" y="990600"/>
            <a:ext cx="6764086" cy="409575"/>
          </a:xfrm>
          <a:prstGeom prst="rect">
            <a:avLst/>
          </a:prstGeom>
        </p:spPr>
        <p:txBody>
          <a:bodyPr anchor="t" rtlCol="false" tIns="0" lIns="0" bIns="0" rIns="0">
            <a:spAutoFit/>
          </a:bodyPr>
          <a:lstStyle/>
          <a:p>
            <a:pPr algn="r">
              <a:lnSpc>
                <a:spcPts val="2999"/>
              </a:lnSpc>
            </a:pPr>
            <a:r>
              <a:rPr lang="en-US" sz="2499">
                <a:solidFill>
                  <a:srgbClr val="FFFFFF"/>
                </a:solidFill>
                <a:latin typeface="Telegraf"/>
                <a:ea typeface="Telegraf"/>
                <a:cs typeface="Telegraf"/>
                <a:sym typeface="Telegraf"/>
              </a:rPr>
              <a:t>9025062008</a:t>
            </a:r>
          </a:p>
        </p:txBody>
      </p:sp>
      <p:sp>
        <p:nvSpPr>
          <p:cNvPr name="TextBox 6" id="6"/>
          <p:cNvSpPr txBox="true"/>
          <p:nvPr/>
        </p:nvSpPr>
        <p:spPr>
          <a:xfrm rot="0">
            <a:off x="4613141" y="4315774"/>
            <a:ext cx="9061717" cy="1855478"/>
          </a:xfrm>
          <a:prstGeom prst="rect">
            <a:avLst/>
          </a:prstGeom>
        </p:spPr>
        <p:txBody>
          <a:bodyPr anchor="t" rtlCol="false" tIns="0" lIns="0" bIns="0" rIns="0">
            <a:spAutoFit/>
          </a:bodyPr>
          <a:lstStyle/>
          <a:p>
            <a:pPr algn="ctr" marL="0" indent="0" lvl="0">
              <a:lnSpc>
                <a:spcPts val="14040"/>
              </a:lnSpc>
              <a:spcBef>
                <a:spcPct val="0"/>
              </a:spcBef>
            </a:pPr>
            <a:r>
              <a:rPr lang="en-US" sz="13500">
                <a:solidFill>
                  <a:srgbClr val="9B7D4C"/>
                </a:solidFill>
                <a:latin typeface="Anton"/>
                <a:ea typeface="Anton"/>
                <a:cs typeface="Anton"/>
                <a:sym typeface="Anton"/>
              </a:rPr>
              <a:t>CONTACT US</a:t>
            </a:r>
          </a:p>
        </p:txBody>
      </p:sp>
      <p:grpSp>
        <p:nvGrpSpPr>
          <p:cNvPr name="Group 7" id="7"/>
          <p:cNvGrpSpPr/>
          <p:nvPr/>
        </p:nvGrpSpPr>
        <p:grpSpPr>
          <a:xfrm rot="0">
            <a:off x="0" y="3237548"/>
            <a:ext cx="4508336" cy="3811904"/>
            <a:chOff x="0" y="0"/>
            <a:chExt cx="6011114" cy="5082538"/>
          </a:xfrm>
        </p:grpSpPr>
        <p:pic>
          <p:nvPicPr>
            <p:cNvPr name="Picture 8" id="8"/>
            <p:cNvPicPr>
              <a:picLocks noChangeAspect="true"/>
            </p:cNvPicPr>
            <p:nvPr/>
          </p:nvPicPr>
          <p:blipFill>
            <a:blip r:embed="rId2"/>
            <a:srcRect l="10601" t="0" r="10601" b="0"/>
            <a:stretch>
              <a:fillRect/>
            </a:stretch>
          </p:blipFill>
          <p:spPr>
            <a:xfrm flipH="false" flipV="false">
              <a:off x="0" y="0"/>
              <a:ext cx="6011114" cy="5082538"/>
            </a:xfrm>
            <a:prstGeom prst="rect">
              <a:avLst/>
            </a:prstGeom>
          </p:spPr>
        </p:pic>
      </p:grpSp>
      <p:grpSp>
        <p:nvGrpSpPr>
          <p:cNvPr name="Group 9" id="9"/>
          <p:cNvGrpSpPr/>
          <p:nvPr/>
        </p:nvGrpSpPr>
        <p:grpSpPr>
          <a:xfrm rot="0">
            <a:off x="13779634" y="3256598"/>
            <a:ext cx="4508336" cy="3811904"/>
            <a:chOff x="0" y="0"/>
            <a:chExt cx="6011114" cy="5082538"/>
          </a:xfrm>
        </p:grpSpPr>
        <p:pic>
          <p:nvPicPr>
            <p:cNvPr name="Picture 10" id="10"/>
            <p:cNvPicPr>
              <a:picLocks noChangeAspect="true"/>
            </p:cNvPicPr>
            <p:nvPr/>
          </p:nvPicPr>
          <p:blipFill>
            <a:blip r:embed="rId3"/>
            <a:srcRect l="20580" t="0" r="20580" b="0"/>
            <a:stretch>
              <a:fillRect/>
            </a:stretch>
          </p:blipFill>
          <p:spPr>
            <a:xfrm flipH="false" flipV="false">
              <a:off x="0" y="0"/>
              <a:ext cx="6011114" cy="5082538"/>
            </a:xfrm>
            <a:prstGeom prst="rect">
              <a:avLst/>
            </a:prstGeom>
          </p:spPr>
        </p:pic>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TextBox 2" id="2"/>
          <p:cNvSpPr txBox="true"/>
          <p:nvPr/>
        </p:nvSpPr>
        <p:spPr>
          <a:xfrm rot="0">
            <a:off x="1028700" y="2556036"/>
            <a:ext cx="11579061" cy="3225165"/>
          </a:xfrm>
          <a:prstGeom prst="rect">
            <a:avLst/>
          </a:prstGeom>
        </p:spPr>
        <p:txBody>
          <a:bodyPr anchor="t" rtlCol="false" tIns="0" lIns="0" bIns="0" rIns="0">
            <a:spAutoFit/>
          </a:bodyPr>
          <a:lstStyle/>
          <a:p>
            <a:pPr algn="just">
              <a:lnSpc>
                <a:spcPts val="12480"/>
              </a:lnSpc>
            </a:pPr>
            <a:r>
              <a:rPr lang="en-US" sz="12000">
                <a:solidFill>
                  <a:srgbClr val="9B7D4C"/>
                </a:solidFill>
                <a:latin typeface="Anton"/>
                <a:ea typeface="Anton"/>
                <a:cs typeface="Anton"/>
                <a:sym typeface="Anton"/>
              </a:rPr>
              <a:t>OUR</a:t>
            </a:r>
          </a:p>
          <a:p>
            <a:pPr algn="just" marL="0" indent="0" lvl="0">
              <a:lnSpc>
                <a:spcPts val="12480"/>
              </a:lnSpc>
              <a:spcBef>
                <a:spcPct val="0"/>
              </a:spcBef>
            </a:pPr>
            <a:r>
              <a:rPr lang="en-US" sz="12000">
                <a:solidFill>
                  <a:srgbClr val="9B7D4C"/>
                </a:solidFill>
                <a:latin typeface="Anton"/>
                <a:ea typeface="Anton"/>
                <a:cs typeface="Anton"/>
                <a:sym typeface="Anton"/>
              </a:rPr>
              <a:t>COMPANY</a:t>
            </a:r>
          </a:p>
        </p:txBody>
      </p:sp>
      <p:sp>
        <p:nvSpPr>
          <p:cNvPr name="TextBox 3" id="3"/>
          <p:cNvSpPr txBox="true"/>
          <p:nvPr/>
        </p:nvSpPr>
        <p:spPr>
          <a:xfrm rot="0">
            <a:off x="1028700" y="6470507"/>
            <a:ext cx="16230600" cy="2774315"/>
          </a:xfrm>
          <a:prstGeom prst="rect">
            <a:avLst/>
          </a:prstGeom>
        </p:spPr>
        <p:txBody>
          <a:bodyPr anchor="t" rtlCol="false" tIns="0" lIns="0" bIns="0" rIns="0">
            <a:spAutoFit/>
          </a:bodyPr>
          <a:lstStyle/>
          <a:p>
            <a:pPr algn="ctr">
              <a:lnSpc>
                <a:spcPts val="3640"/>
              </a:lnSpc>
            </a:pPr>
            <a:r>
              <a:rPr lang="en-US" sz="2800">
                <a:solidFill>
                  <a:srgbClr val="FFFFFF"/>
                </a:solidFill>
                <a:latin typeface="Telegraf"/>
                <a:ea typeface="Telegraf"/>
                <a:cs typeface="Telegraf"/>
                <a:sym typeface="Telegraf"/>
              </a:rPr>
              <a:t>This project aims to design and implement a mobile application dedicated to simplifying the process of finding and leasing billboard advertising spaces for businesses and advertisers.</a:t>
            </a:r>
          </a:p>
          <a:p>
            <a:pPr algn="ctr">
              <a:lnSpc>
                <a:spcPts val="3640"/>
              </a:lnSpc>
            </a:pPr>
            <a:r>
              <a:rPr lang="en-US" sz="2800">
                <a:solidFill>
                  <a:srgbClr val="FFFFFF"/>
                </a:solidFill>
                <a:latin typeface="Telegraf"/>
                <a:ea typeface="Telegraf"/>
                <a:cs typeface="Telegraf"/>
                <a:sym typeface="Telegraf"/>
              </a:rPr>
              <a:t>Spotboards revolutionizes the billboard advertising landscape by empowering advertisers and location scouts with a user-friendly mobile application for locating available billboards.</a:t>
            </a:r>
          </a:p>
          <a:p>
            <a:pPr algn="ctr">
              <a:lnSpc>
                <a:spcPts val="3640"/>
              </a:lnSpc>
            </a:pPr>
            <a:r>
              <a:rPr lang="en-US" sz="2800">
                <a:solidFill>
                  <a:srgbClr val="FFFFFF"/>
                </a:solidFill>
                <a:latin typeface="Telegraf"/>
                <a:ea typeface="Telegraf"/>
                <a:cs typeface="Telegraf"/>
                <a:sym typeface="Telegraf"/>
              </a:rPr>
              <a:t> It is on a mission to bridge the gap between the physical and digital worlds of billboard advertising.</a:t>
            </a:r>
          </a:p>
        </p:txBody>
      </p:sp>
      <p:sp>
        <p:nvSpPr>
          <p:cNvPr name="Freeform 4" id="4"/>
          <p:cNvSpPr/>
          <p:nvPr/>
        </p:nvSpPr>
        <p:spPr>
          <a:xfrm flipH="false" flipV="false" rot="0">
            <a:off x="8997214" y="0"/>
            <a:ext cx="9290786" cy="5574471"/>
          </a:xfrm>
          <a:custGeom>
            <a:avLst/>
            <a:gdLst/>
            <a:ahLst/>
            <a:cxnLst/>
            <a:rect r="r" b="b" t="t" l="l"/>
            <a:pathLst>
              <a:path h="5574471" w="9290786">
                <a:moveTo>
                  <a:pt x="0" y="0"/>
                </a:moveTo>
                <a:lnTo>
                  <a:pt x="9290786" y="0"/>
                </a:lnTo>
                <a:lnTo>
                  <a:pt x="9290786" y="5574471"/>
                </a:lnTo>
                <a:lnTo>
                  <a:pt x="0" y="5574471"/>
                </a:lnTo>
                <a:lnTo>
                  <a:pt x="0" y="0"/>
                </a:lnTo>
                <a:close/>
              </a:path>
            </a:pathLst>
          </a:custGeom>
          <a:blipFill>
            <a:blip r:embed="rId2"/>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FEBE0"/>
        </a:solidFill>
      </p:bgPr>
    </p:bg>
    <p:spTree>
      <p:nvGrpSpPr>
        <p:cNvPr id="1" name=""/>
        <p:cNvGrpSpPr/>
        <p:nvPr/>
      </p:nvGrpSpPr>
      <p:grpSpPr>
        <a:xfrm>
          <a:off x="0" y="0"/>
          <a:ext cx="0" cy="0"/>
          <a:chOff x="0" y="0"/>
          <a:chExt cx="0" cy="0"/>
        </a:xfrm>
      </p:grpSpPr>
      <p:grpSp>
        <p:nvGrpSpPr>
          <p:cNvPr name="Group 2" id="2"/>
          <p:cNvGrpSpPr/>
          <p:nvPr/>
        </p:nvGrpSpPr>
        <p:grpSpPr>
          <a:xfrm rot="0">
            <a:off x="7685731" y="3323047"/>
            <a:ext cx="2916538" cy="4757844"/>
            <a:chOff x="0" y="0"/>
            <a:chExt cx="3888717" cy="6343792"/>
          </a:xfrm>
        </p:grpSpPr>
        <p:pic>
          <p:nvPicPr>
            <p:cNvPr name="Picture 3" id="3"/>
            <p:cNvPicPr>
              <a:picLocks noChangeAspect="true"/>
            </p:cNvPicPr>
            <p:nvPr/>
          </p:nvPicPr>
          <p:blipFill>
            <a:blip r:embed="rId2">
              <a:alphaModFix amt="89000"/>
            </a:blip>
            <a:srcRect l="0" t="4118" r="0" b="4118"/>
            <a:stretch>
              <a:fillRect/>
            </a:stretch>
          </p:blipFill>
          <p:spPr>
            <a:xfrm flipH="false" flipV="false">
              <a:off x="0" y="0"/>
              <a:ext cx="3888717" cy="6343792"/>
            </a:xfrm>
            <a:prstGeom prst="rect">
              <a:avLst/>
            </a:prstGeom>
          </p:spPr>
        </p:pic>
      </p:grpSp>
      <p:grpSp>
        <p:nvGrpSpPr>
          <p:cNvPr name="Group 4" id="4"/>
          <p:cNvGrpSpPr/>
          <p:nvPr/>
        </p:nvGrpSpPr>
        <p:grpSpPr>
          <a:xfrm rot="0">
            <a:off x="11014247" y="3323047"/>
            <a:ext cx="2916538" cy="4757844"/>
            <a:chOff x="0" y="0"/>
            <a:chExt cx="3888717" cy="6343792"/>
          </a:xfrm>
        </p:grpSpPr>
        <p:pic>
          <p:nvPicPr>
            <p:cNvPr name="Picture 5" id="5"/>
            <p:cNvPicPr>
              <a:picLocks noChangeAspect="true"/>
            </p:cNvPicPr>
            <p:nvPr/>
          </p:nvPicPr>
          <p:blipFill>
            <a:blip r:embed="rId3"/>
            <a:srcRect l="14188" t="0" r="14188" b="0"/>
            <a:stretch>
              <a:fillRect/>
            </a:stretch>
          </p:blipFill>
          <p:spPr>
            <a:xfrm flipH="false" flipV="false">
              <a:off x="0" y="0"/>
              <a:ext cx="3888717" cy="6343792"/>
            </a:xfrm>
            <a:prstGeom prst="rect">
              <a:avLst/>
            </a:prstGeom>
          </p:spPr>
        </p:pic>
      </p:grpSp>
      <p:grpSp>
        <p:nvGrpSpPr>
          <p:cNvPr name="Group 6" id="6"/>
          <p:cNvGrpSpPr/>
          <p:nvPr/>
        </p:nvGrpSpPr>
        <p:grpSpPr>
          <a:xfrm rot="0">
            <a:off x="14342762" y="3323047"/>
            <a:ext cx="2916538" cy="4757844"/>
            <a:chOff x="0" y="0"/>
            <a:chExt cx="3888717" cy="6343792"/>
          </a:xfrm>
        </p:grpSpPr>
        <p:pic>
          <p:nvPicPr>
            <p:cNvPr name="Picture 7" id="7"/>
            <p:cNvPicPr>
              <a:picLocks noChangeAspect="true"/>
            </p:cNvPicPr>
            <p:nvPr/>
          </p:nvPicPr>
          <p:blipFill>
            <a:blip r:embed="rId4"/>
            <a:srcRect l="10335" t="0" r="10335" b="0"/>
            <a:stretch>
              <a:fillRect/>
            </a:stretch>
          </p:blipFill>
          <p:spPr>
            <a:xfrm flipH="false" flipV="false">
              <a:off x="0" y="0"/>
              <a:ext cx="3888717" cy="6343792"/>
            </a:xfrm>
            <a:prstGeom prst="rect">
              <a:avLst/>
            </a:prstGeom>
          </p:spPr>
        </p:pic>
      </p:grpSp>
      <p:grpSp>
        <p:nvGrpSpPr>
          <p:cNvPr name="Group 8" id="8"/>
          <p:cNvGrpSpPr/>
          <p:nvPr/>
        </p:nvGrpSpPr>
        <p:grpSpPr>
          <a:xfrm rot="0">
            <a:off x="4357216" y="3323047"/>
            <a:ext cx="2916538" cy="4757844"/>
            <a:chOff x="0" y="0"/>
            <a:chExt cx="3888717" cy="6343792"/>
          </a:xfrm>
        </p:grpSpPr>
        <p:pic>
          <p:nvPicPr>
            <p:cNvPr name="Picture 9" id="9"/>
            <p:cNvPicPr>
              <a:picLocks noChangeAspect="true"/>
            </p:cNvPicPr>
            <p:nvPr/>
          </p:nvPicPr>
          <p:blipFill>
            <a:blip r:embed="rId5"/>
            <a:srcRect l="0" t="996" r="0" b="996"/>
            <a:stretch>
              <a:fillRect/>
            </a:stretch>
          </p:blipFill>
          <p:spPr>
            <a:xfrm flipH="false" flipV="false">
              <a:off x="0" y="0"/>
              <a:ext cx="3888717" cy="6343792"/>
            </a:xfrm>
            <a:prstGeom prst="rect">
              <a:avLst/>
            </a:prstGeom>
          </p:spPr>
        </p:pic>
      </p:grpSp>
      <p:grpSp>
        <p:nvGrpSpPr>
          <p:cNvPr name="Group 10" id="10"/>
          <p:cNvGrpSpPr/>
          <p:nvPr/>
        </p:nvGrpSpPr>
        <p:grpSpPr>
          <a:xfrm rot="0">
            <a:off x="1028700" y="3323047"/>
            <a:ext cx="2916538" cy="4757844"/>
            <a:chOff x="0" y="0"/>
            <a:chExt cx="3888717" cy="6343792"/>
          </a:xfrm>
        </p:grpSpPr>
        <p:pic>
          <p:nvPicPr>
            <p:cNvPr name="Picture 11" id="11"/>
            <p:cNvPicPr>
              <a:picLocks noChangeAspect="true"/>
            </p:cNvPicPr>
            <p:nvPr/>
          </p:nvPicPr>
          <p:blipFill>
            <a:blip r:embed="rId6"/>
            <a:srcRect l="2109" t="0" r="2109" b="0"/>
            <a:stretch>
              <a:fillRect/>
            </a:stretch>
          </p:blipFill>
          <p:spPr>
            <a:xfrm flipH="false" flipV="false">
              <a:off x="0" y="0"/>
              <a:ext cx="3888717" cy="6343792"/>
            </a:xfrm>
            <a:prstGeom prst="rect">
              <a:avLst/>
            </a:prstGeom>
          </p:spPr>
        </p:pic>
      </p:grpSp>
      <p:sp>
        <p:nvSpPr>
          <p:cNvPr name="TextBox 12" id="12"/>
          <p:cNvSpPr txBox="true"/>
          <p:nvPr/>
        </p:nvSpPr>
        <p:spPr>
          <a:xfrm rot="0">
            <a:off x="1028700" y="1174207"/>
            <a:ext cx="11579061" cy="1644015"/>
          </a:xfrm>
          <a:prstGeom prst="rect">
            <a:avLst/>
          </a:prstGeom>
        </p:spPr>
        <p:txBody>
          <a:bodyPr anchor="t" rtlCol="false" tIns="0" lIns="0" bIns="0" rIns="0">
            <a:spAutoFit/>
          </a:bodyPr>
          <a:lstStyle/>
          <a:p>
            <a:pPr algn="just" marL="0" indent="0" lvl="0">
              <a:lnSpc>
                <a:spcPts val="12480"/>
              </a:lnSpc>
              <a:spcBef>
                <a:spcPct val="0"/>
              </a:spcBef>
            </a:pPr>
            <a:r>
              <a:rPr lang="en-US" sz="12000">
                <a:solidFill>
                  <a:srgbClr val="9B7D4C"/>
                </a:solidFill>
                <a:latin typeface="Anton"/>
                <a:ea typeface="Anton"/>
                <a:cs typeface="Anton"/>
                <a:sym typeface="Anton"/>
              </a:rPr>
              <a:t>MEET OUR TEAM</a:t>
            </a:r>
          </a:p>
        </p:txBody>
      </p:sp>
      <p:sp>
        <p:nvSpPr>
          <p:cNvPr name="TextBox 13" id="13"/>
          <p:cNvSpPr txBox="true"/>
          <p:nvPr/>
        </p:nvSpPr>
        <p:spPr>
          <a:xfrm rot="0">
            <a:off x="1028700" y="9213216"/>
            <a:ext cx="2916538" cy="335280"/>
          </a:xfrm>
          <a:prstGeom prst="rect">
            <a:avLst/>
          </a:prstGeom>
        </p:spPr>
        <p:txBody>
          <a:bodyPr anchor="t" rtlCol="false" tIns="0" lIns="0" bIns="0" rIns="0">
            <a:spAutoFit/>
          </a:bodyPr>
          <a:lstStyle/>
          <a:p>
            <a:pPr algn="l" marL="0" indent="0" lvl="0">
              <a:lnSpc>
                <a:spcPts val="2520"/>
              </a:lnSpc>
            </a:pPr>
            <a:r>
              <a:rPr lang="en-US" sz="1800">
                <a:solidFill>
                  <a:srgbClr val="000000"/>
                </a:solidFill>
                <a:latin typeface="Telegraf"/>
                <a:ea typeface="Telegraf"/>
                <a:cs typeface="Telegraf"/>
                <a:sym typeface="Telegraf"/>
              </a:rPr>
              <a:t>FOUNDER AND CEO</a:t>
            </a:r>
          </a:p>
        </p:txBody>
      </p:sp>
      <p:sp>
        <p:nvSpPr>
          <p:cNvPr name="TextBox 14" id="14"/>
          <p:cNvSpPr txBox="true"/>
          <p:nvPr/>
        </p:nvSpPr>
        <p:spPr>
          <a:xfrm rot="0">
            <a:off x="4357216" y="9213216"/>
            <a:ext cx="2916538" cy="649605"/>
          </a:xfrm>
          <a:prstGeom prst="rect">
            <a:avLst/>
          </a:prstGeom>
        </p:spPr>
        <p:txBody>
          <a:bodyPr anchor="t" rtlCol="false" tIns="0" lIns="0" bIns="0" rIns="0">
            <a:spAutoFit/>
          </a:bodyPr>
          <a:lstStyle/>
          <a:p>
            <a:pPr algn="l" marL="0" indent="0" lvl="0">
              <a:lnSpc>
                <a:spcPts val="2520"/>
              </a:lnSpc>
            </a:pPr>
            <a:r>
              <a:rPr lang="en-US" sz="1800">
                <a:solidFill>
                  <a:srgbClr val="000000"/>
                </a:solidFill>
                <a:latin typeface="Telegraf"/>
                <a:ea typeface="Telegraf"/>
                <a:cs typeface="Telegraf"/>
                <a:sym typeface="Telegraf"/>
              </a:rPr>
              <a:t>DATA AND FINANCIAL ANALYST</a:t>
            </a:r>
          </a:p>
        </p:txBody>
      </p:sp>
      <p:sp>
        <p:nvSpPr>
          <p:cNvPr name="TextBox 15" id="15"/>
          <p:cNvSpPr txBox="true"/>
          <p:nvPr/>
        </p:nvSpPr>
        <p:spPr>
          <a:xfrm rot="0">
            <a:off x="7676206" y="9213216"/>
            <a:ext cx="2916538" cy="649605"/>
          </a:xfrm>
          <a:prstGeom prst="rect">
            <a:avLst/>
          </a:prstGeom>
        </p:spPr>
        <p:txBody>
          <a:bodyPr anchor="t" rtlCol="false" tIns="0" lIns="0" bIns="0" rIns="0">
            <a:spAutoFit/>
          </a:bodyPr>
          <a:lstStyle/>
          <a:p>
            <a:pPr algn="l" marL="0" indent="0" lvl="0">
              <a:lnSpc>
                <a:spcPts val="2520"/>
              </a:lnSpc>
            </a:pPr>
            <a:r>
              <a:rPr lang="en-US" sz="1800">
                <a:solidFill>
                  <a:srgbClr val="000000"/>
                </a:solidFill>
                <a:latin typeface="Telegraf"/>
                <a:ea typeface="Telegraf"/>
                <a:cs typeface="Telegraf"/>
                <a:sym typeface="Telegraf"/>
              </a:rPr>
              <a:t>CONTENT AND MARKETING MANAGER</a:t>
            </a:r>
          </a:p>
        </p:txBody>
      </p:sp>
      <p:sp>
        <p:nvSpPr>
          <p:cNvPr name="TextBox 16" id="16"/>
          <p:cNvSpPr txBox="true"/>
          <p:nvPr/>
        </p:nvSpPr>
        <p:spPr>
          <a:xfrm rot="0">
            <a:off x="11009484" y="9191625"/>
            <a:ext cx="2916538" cy="649605"/>
          </a:xfrm>
          <a:prstGeom prst="rect">
            <a:avLst/>
          </a:prstGeom>
        </p:spPr>
        <p:txBody>
          <a:bodyPr anchor="t" rtlCol="false" tIns="0" lIns="0" bIns="0" rIns="0">
            <a:spAutoFit/>
          </a:bodyPr>
          <a:lstStyle/>
          <a:p>
            <a:pPr algn="l" marL="0" indent="0" lvl="0">
              <a:lnSpc>
                <a:spcPts val="2520"/>
              </a:lnSpc>
            </a:pPr>
            <a:r>
              <a:rPr lang="en-US" sz="1800">
                <a:solidFill>
                  <a:srgbClr val="000000"/>
                </a:solidFill>
                <a:latin typeface="Telegraf"/>
                <a:ea typeface="Telegraf"/>
                <a:cs typeface="Telegraf"/>
                <a:sym typeface="Telegraf"/>
              </a:rPr>
              <a:t>UX/UI FRONTEND MANAGER</a:t>
            </a:r>
          </a:p>
        </p:txBody>
      </p:sp>
      <p:sp>
        <p:nvSpPr>
          <p:cNvPr name="TextBox 17" id="17"/>
          <p:cNvSpPr txBox="true"/>
          <p:nvPr/>
        </p:nvSpPr>
        <p:spPr>
          <a:xfrm rot="0">
            <a:off x="14342762" y="9213216"/>
            <a:ext cx="2916538" cy="649605"/>
          </a:xfrm>
          <a:prstGeom prst="rect">
            <a:avLst/>
          </a:prstGeom>
        </p:spPr>
        <p:txBody>
          <a:bodyPr anchor="t" rtlCol="false" tIns="0" lIns="0" bIns="0" rIns="0">
            <a:spAutoFit/>
          </a:bodyPr>
          <a:lstStyle/>
          <a:p>
            <a:pPr algn="l" marL="0" indent="0" lvl="0">
              <a:lnSpc>
                <a:spcPts val="2520"/>
              </a:lnSpc>
            </a:pPr>
            <a:r>
              <a:rPr lang="en-US" sz="1800">
                <a:solidFill>
                  <a:srgbClr val="000000"/>
                </a:solidFill>
                <a:latin typeface="Telegraf"/>
                <a:ea typeface="Telegraf"/>
                <a:cs typeface="Telegraf"/>
                <a:sym typeface="Telegraf"/>
              </a:rPr>
              <a:t>CUSTOMER SUPPORT MANAGER</a:t>
            </a:r>
          </a:p>
        </p:txBody>
      </p:sp>
      <p:sp>
        <p:nvSpPr>
          <p:cNvPr name="TextBox 18" id="18"/>
          <p:cNvSpPr txBox="true"/>
          <p:nvPr/>
        </p:nvSpPr>
        <p:spPr>
          <a:xfrm rot="0">
            <a:off x="1031103" y="8234998"/>
            <a:ext cx="2916538" cy="889000"/>
          </a:xfrm>
          <a:prstGeom prst="rect">
            <a:avLst/>
          </a:prstGeom>
        </p:spPr>
        <p:txBody>
          <a:bodyPr anchor="t" rtlCol="false" tIns="0" lIns="0" bIns="0" rIns="0">
            <a:spAutoFit/>
          </a:bodyPr>
          <a:lstStyle/>
          <a:p>
            <a:pPr algn="l" marL="0" indent="0" lvl="0">
              <a:lnSpc>
                <a:spcPts val="3500"/>
              </a:lnSpc>
            </a:pPr>
            <a:r>
              <a:rPr lang="en-US" sz="2500">
                <a:solidFill>
                  <a:srgbClr val="9B7D4C"/>
                </a:solidFill>
                <a:latin typeface="Telegraf Bold"/>
                <a:ea typeface="Telegraf Bold"/>
                <a:cs typeface="Telegraf Bold"/>
                <a:sym typeface="Telegraf Bold"/>
              </a:rPr>
              <a:t>VANATHI LAKSHMI J K</a:t>
            </a:r>
          </a:p>
        </p:txBody>
      </p:sp>
      <p:sp>
        <p:nvSpPr>
          <p:cNvPr name="TextBox 19" id="19"/>
          <p:cNvSpPr txBox="true"/>
          <p:nvPr/>
        </p:nvSpPr>
        <p:spPr>
          <a:xfrm rot="0">
            <a:off x="4357216" y="8324216"/>
            <a:ext cx="2916538" cy="450850"/>
          </a:xfrm>
          <a:prstGeom prst="rect">
            <a:avLst/>
          </a:prstGeom>
        </p:spPr>
        <p:txBody>
          <a:bodyPr anchor="t" rtlCol="false" tIns="0" lIns="0" bIns="0" rIns="0">
            <a:spAutoFit/>
          </a:bodyPr>
          <a:lstStyle/>
          <a:p>
            <a:pPr algn="l" marL="0" indent="0" lvl="0">
              <a:lnSpc>
                <a:spcPts val="3500"/>
              </a:lnSpc>
            </a:pPr>
            <a:r>
              <a:rPr lang="en-US" sz="2500">
                <a:solidFill>
                  <a:srgbClr val="9B7D4C"/>
                </a:solidFill>
                <a:latin typeface="Telegraf Bold"/>
                <a:ea typeface="Telegraf Bold"/>
                <a:cs typeface="Telegraf Bold"/>
                <a:sym typeface="Telegraf Bold"/>
              </a:rPr>
              <a:t>VISHNUPRIYA S</a:t>
            </a:r>
          </a:p>
        </p:txBody>
      </p:sp>
      <p:sp>
        <p:nvSpPr>
          <p:cNvPr name="TextBox 20" id="20"/>
          <p:cNvSpPr txBox="true"/>
          <p:nvPr/>
        </p:nvSpPr>
        <p:spPr>
          <a:xfrm rot="0">
            <a:off x="7676206" y="8324216"/>
            <a:ext cx="2916538" cy="450850"/>
          </a:xfrm>
          <a:prstGeom prst="rect">
            <a:avLst/>
          </a:prstGeom>
        </p:spPr>
        <p:txBody>
          <a:bodyPr anchor="t" rtlCol="false" tIns="0" lIns="0" bIns="0" rIns="0">
            <a:spAutoFit/>
          </a:bodyPr>
          <a:lstStyle/>
          <a:p>
            <a:pPr algn="l" marL="0" indent="0" lvl="0">
              <a:lnSpc>
                <a:spcPts val="3500"/>
              </a:lnSpc>
            </a:pPr>
            <a:r>
              <a:rPr lang="en-US" sz="2500">
                <a:solidFill>
                  <a:srgbClr val="9B7D4C"/>
                </a:solidFill>
                <a:latin typeface="Telegraf Bold"/>
                <a:ea typeface="Telegraf Bold"/>
                <a:cs typeface="Telegraf Bold"/>
                <a:sym typeface="Telegraf Bold"/>
              </a:rPr>
              <a:t>SUSAN REBEKAH </a:t>
            </a:r>
          </a:p>
        </p:txBody>
      </p:sp>
      <p:sp>
        <p:nvSpPr>
          <p:cNvPr name="TextBox 21" id="21"/>
          <p:cNvSpPr txBox="true"/>
          <p:nvPr/>
        </p:nvSpPr>
        <p:spPr>
          <a:xfrm rot="0">
            <a:off x="11014247" y="8266748"/>
            <a:ext cx="3121765" cy="450850"/>
          </a:xfrm>
          <a:prstGeom prst="rect">
            <a:avLst/>
          </a:prstGeom>
        </p:spPr>
        <p:txBody>
          <a:bodyPr anchor="t" rtlCol="false" tIns="0" lIns="0" bIns="0" rIns="0">
            <a:spAutoFit/>
          </a:bodyPr>
          <a:lstStyle/>
          <a:p>
            <a:pPr algn="l" marL="0" indent="0" lvl="0">
              <a:lnSpc>
                <a:spcPts val="3500"/>
              </a:lnSpc>
            </a:pPr>
            <a:r>
              <a:rPr lang="en-US" sz="2500">
                <a:solidFill>
                  <a:srgbClr val="9B7D4C"/>
                </a:solidFill>
                <a:latin typeface="Telegraf Bold"/>
                <a:ea typeface="Telegraf Bold"/>
                <a:cs typeface="Telegraf Bold"/>
                <a:sym typeface="Telegraf Bold"/>
              </a:rPr>
              <a:t>SELVADHARSHINI</a:t>
            </a:r>
          </a:p>
        </p:txBody>
      </p:sp>
      <p:sp>
        <p:nvSpPr>
          <p:cNvPr name="TextBox 22" id="22"/>
          <p:cNvSpPr txBox="true"/>
          <p:nvPr/>
        </p:nvSpPr>
        <p:spPr>
          <a:xfrm rot="0">
            <a:off x="14536062" y="8266748"/>
            <a:ext cx="2916538" cy="450850"/>
          </a:xfrm>
          <a:prstGeom prst="rect">
            <a:avLst/>
          </a:prstGeom>
        </p:spPr>
        <p:txBody>
          <a:bodyPr anchor="t" rtlCol="false" tIns="0" lIns="0" bIns="0" rIns="0">
            <a:spAutoFit/>
          </a:bodyPr>
          <a:lstStyle/>
          <a:p>
            <a:pPr algn="l" marL="0" indent="0" lvl="0">
              <a:lnSpc>
                <a:spcPts val="3500"/>
              </a:lnSpc>
            </a:pPr>
            <a:r>
              <a:rPr lang="en-US" sz="2500">
                <a:solidFill>
                  <a:srgbClr val="9B7D4C"/>
                </a:solidFill>
                <a:latin typeface="Telegraf Bold"/>
                <a:ea typeface="Telegraf Bold"/>
                <a:cs typeface="Telegraf Bold"/>
                <a:sym typeface="Telegraf Bold"/>
              </a:rPr>
              <a:t>VAISHNAVI 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222263" y="587967"/>
            <a:ext cx="18510263" cy="2105618"/>
            <a:chOff x="0" y="0"/>
            <a:chExt cx="4875131" cy="554566"/>
          </a:xfrm>
        </p:grpSpPr>
        <p:sp>
          <p:nvSpPr>
            <p:cNvPr name="Freeform 3" id="3"/>
            <p:cNvSpPr/>
            <p:nvPr/>
          </p:nvSpPr>
          <p:spPr>
            <a:xfrm flipH="false" flipV="false" rot="0">
              <a:off x="0" y="0"/>
              <a:ext cx="4875131" cy="554566"/>
            </a:xfrm>
            <a:custGeom>
              <a:avLst/>
              <a:gdLst/>
              <a:ahLst/>
              <a:cxnLst/>
              <a:rect r="r" b="b" t="t" l="l"/>
              <a:pathLst>
                <a:path h="554566" w="4875131">
                  <a:moveTo>
                    <a:pt x="0" y="0"/>
                  </a:moveTo>
                  <a:lnTo>
                    <a:pt x="4875131" y="0"/>
                  </a:lnTo>
                  <a:lnTo>
                    <a:pt x="4875131" y="554566"/>
                  </a:lnTo>
                  <a:lnTo>
                    <a:pt x="0" y="554566"/>
                  </a:lnTo>
                  <a:close/>
                </a:path>
              </a:pathLst>
            </a:custGeom>
            <a:solidFill>
              <a:srgbClr val="F3F1E9"/>
            </a:solidFill>
          </p:spPr>
        </p:sp>
        <p:sp>
          <p:nvSpPr>
            <p:cNvPr name="TextBox 4" id="4"/>
            <p:cNvSpPr txBox="true"/>
            <p:nvPr/>
          </p:nvSpPr>
          <p:spPr>
            <a:xfrm>
              <a:off x="0" y="-38100"/>
              <a:ext cx="4875131" cy="592666"/>
            </a:xfrm>
            <a:prstGeom prst="rect">
              <a:avLst/>
            </a:prstGeom>
          </p:spPr>
          <p:txBody>
            <a:bodyPr anchor="ctr" rtlCol="false" tIns="50800" lIns="50800" bIns="50800" rIns="50800"/>
            <a:lstStyle/>
            <a:p>
              <a:pPr algn="ctr">
                <a:lnSpc>
                  <a:spcPts val="2520"/>
                </a:lnSpc>
              </a:pPr>
            </a:p>
          </p:txBody>
        </p:sp>
      </p:grpSp>
      <p:sp>
        <p:nvSpPr>
          <p:cNvPr name="TextBox 5" id="5"/>
          <p:cNvSpPr txBox="true"/>
          <p:nvPr/>
        </p:nvSpPr>
        <p:spPr>
          <a:xfrm rot="0">
            <a:off x="1028700" y="1064469"/>
            <a:ext cx="16116300" cy="877933"/>
          </a:xfrm>
          <a:prstGeom prst="rect">
            <a:avLst/>
          </a:prstGeom>
        </p:spPr>
        <p:txBody>
          <a:bodyPr anchor="t" rtlCol="false" tIns="0" lIns="0" bIns="0" rIns="0">
            <a:spAutoFit/>
          </a:bodyPr>
          <a:lstStyle/>
          <a:p>
            <a:pPr algn="ctr">
              <a:lnSpc>
                <a:spcPts val="7259"/>
              </a:lnSpc>
            </a:pPr>
            <a:r>
              <a:rPr lang="en-US" sz="5185">
                <a:solidFill>
                  <a:srgbClr val="9B7D4C"/>
                </a:solidFill>
                <a:latin typeface="Anton"/>
                <a:ea typeface="Anton"/>
                <a:cs typeface="Anton"/>
                <a:sym typeface="Anton"/>
              </a:rPr>
              <a:t>Pain Points addressed by SPOTBOARDS</a:t>
            </a:r>
          </a:p>
        </p:txBody>
      </p:sp>
      <p:sp>
        <p:nvSpPr>
          <p:cNvPr name="Freeform 6" id="6"/>
          <p:cNvSpPr/>
          <p:nvPr/>
        </p:nvSpPr>
        <p:spPr>
          <a:xfrm flipH="false" flipV="false" rot="0">
            <a:off x="16164375" y="-153920"/>
            <a:ext cx="2189851" cy="1854896"/>
          </a:xfrm>
          <a:custGeom>
            <a:avLst/>
            <a:gdLst/>
            <a:ahLst/>
            <a:cxnLst/>
            <a:rect r="r" b="b" t="t" l="l"/>
            <a:pathLst>
              <a:path h="1854896" w="2189851">
                <a:moveTo>
                  <a:pt x="0" y="0"/>
                </a:moveTo>
                <a:lnTo>
                  <a:pt x="2189850" y="0"/>
                </a:lnTo>
                <a:lnTo>
                  <a:pt x="2189850" y="1854895"/>
                </a:lnTo>
                <a:lnTo>
                  <a:pt x="0" y="1854895"/>
                </a:lnTo>
                <a:lnTo>
                  <a:pt x="0" y="0"/>
                </a:lnTo>
                <a:close/>
              </a:path>
            </a:pathLst>
          </a:custGeom>
          <a:blipFill>
            <a:blip r:embed="rId2"/>
            <a:stretch>
              <a:fillRect l="0" t="0" r="0" b="-18057"/>
            </a:stretch>
          </a:blipFill>
        </p:spPr>
      </p:sp>
      <p:sp>
        <p:nvSpPr>
          <p:cNvPr name="Freeform 7" id="7"/>
          <p:cNvSpPr/>
          <p:nvPr/>
        </p:nvSpPr>
        <p:spPr>
          <a:xfrm flipH="false" flipV="false" rot="0">
            <a:off x="5417996" y="3369593"/>
            <a:ext cx="6920018" cy="6260182"/>
          </a:xfrm>
          <a:custGeom>
            <a:avLst/>
            <a:gdLst/>
            <a:ahLst/>
            <a:cxnLst/>
            <a:rect r="r" b="b" t="t" l="l"/>
            <a:pathLst>
              <a:path h="6260182" w="6920018">
                <a:moveTo>
                  <a:pt x="0" y="0"/>
                </a:moveTo>
                <a:lnTo>
                  <a:pt x="6920018" y="0"/>
                </a:lnTo>
                <a:lnTo>
                  <a:pt x="6920018" y="6260182"/>
                </a:lnTo>
                <a:lnTo>
                  <a:pt x="0" y="6260182"/>
                </a:lnTo>
                <a:lnTo>
                  <a:pt x="0" y="0"/>
                </a:lnTo>
                <a:close/>
              </a:path>
            </a:pathLst>
          </a:custGeom>
          <a:blipFill>
            <a:blip r:embed="rId3">
              <a:alphaModFix amt="37000"/>
            </a:blip>
            <a:stretch>
              <a:fillRect l="-7043" t="-163" r="-6408" b="-163"/>
            </a:stretch>
          </a:blipFill>
        </p:spPr>
      </p:sp>
      <p:sp>
        <p:nvSpPr>
          <p:cNvPr name="TextBox 8" id="8"/>
          <p:cNvSpPr txBox="true"/>
          <p:nvPr/>
        </p:nvSpPr>
        <p:spPr>
          <a:xfrm rot="0">
            <a:off x="6149008" y="4220528"/>
            <a:ext cx="4872929" cy="5223510"/>
          </a:xfrm>
          <a:prstGeom prst="rect">
            <a:avLst/>
          </a:prstGeom>
        </p:spPr>
        <p:txBody>
          <a:bodyPr anchor="t" rtlCol="false" tIns="0" lIns="0" bIns="0" rIns="0">
            <a:spAutoFit/>
          </a:bodyPr>
          <a:lstStyle/>
          <a:p>
            <a:pPr algn="just" marL="453390" indent="-226695" lvl="1">
              <a:lnSpc>
                <a:spcPts val="2940"/>
              </a:lnSpc>
              <a:buFont typeface="Arial"/>
              <a:buChar char="•"/>
            </a:pPr>
            <a:r>
              <a:rPr lang="en-US" sz="2100">
                <a:solidFill>
                  <a:srgbClr val="FFFFFF"/>
                </a:solidFill>
                <a:latin typeface="Telegraf Bold"/>
                <a:ea typeface="Telegraf Bold"/>
                <a:cs typeface="Telegraf Bold"/>
                <a:sym typeface="Telegraf Bold"/>
              </a:rPr>
              <a:t>Limited Reach:</a:t>
            </a:r>
            <a:r>
              <a:rPr lang="en-US" sz="2100">
                <a:solidFill>
                  <a:srgbClr val="FFFFFF"/>
                </a:solidFill>
                <a:latin typeface="Telegraf"/>
                <a:ea typeface="Telegraf"/>
                <a:cs typeface="Telegraf"/>
                <a:sym typeface="Telegraf"/>
              </a:rPr>
              <a:t> Offline methods may restrict advertisers to local contacts and networks. Spotboards offers a broader selection of billboard locations, accessible from anywhere.</a:t>
            </a:r>
          </a:p>
          <a:p>
            <a:pPr algn="just">
              <a:lnSpc>
                <a:spcPts val="2940"/>
              </a:lnSpc>
            </a:pPr>
          </a:p>
          <a:p>
            <a:pPr algn="just" marL="453390" indent="-226695" lvl="1">
              <a:lnSpc>
                <a:spcPts val="2940"/>
              </a:lnSpc>
              <a:buFont typeface="Arial"/>
              <a:buChar char="•"/>
            </a:pPr>
            <a:r>
              <a:rPr lang="en-US" sz="2100">
                <a:solidFill>
                  <a:srgbClr val="FFFFFF"/>
                </a:solidFill>
                <a:latin typeface="Telegraf Bold"/>
                <a:ea typeface="Telegraf Bold"/>
                <a:cs typeface="Telegraf Bold"/>
                <a:sym typeface="Telegraf Bold"/>
              </a:rPr>
              <a:t>Inefficient Management</a:t>
            </a:r>
            <a:r>
              <a:rPr lang="en-US" sz="2100">
                <a:solidFill>
                  <a:srgbClr val="FFFFFF"/>
                </a:solidFill>
                <a:latin typeface="Telegraf"/>
                <a:ea typeface="Telegraf"/>
                <a:cs typeface="Telegraf"/>
                <a:sym typeface="Telegraf"/>
              </a:rPr>
              <a:t>: Managing multiple billboard bookings manually can be cumbersome. Spotboards centralizes the management of all bookings in one place.</a:t>
            </a:r>
          </a:p>
          <a:p>
            <a:pPr algn="just">
              <a:lnSpc>
                <a:spcPts val="2940"/>
              </a:lnSpc>
            </a:pPr>
          </a:p>
        </p:txBody>
      </p:sp>
      <p:sp>
        <p:nvSpPr>
          <p:cNvPr name="TextBox 9" id="9"/>
          <p:cNvSpPr txBox="true"/>
          <p:nvPr/>
        </p:nvSpPr>
        <p:spPr>
          <a:xfrm rot="0">
            <a:off x="12338014" y="4034790"/>
            <a:ext cx="4921286" cy="5594985"/>
          </a:xfrm>
          <a:prstGeom prst="rect">
            <a:avLst/>
          </a:prstGeom>
        </p:spPr>
        <p:txBody>
          <a:bodyPr anchor="t" rtlCol="false" tIns="0" lIns="0" bIns="0" rIns="0">
            <a:spAutoFit/>
          </a:bodyPr>
          <a:lstStyle/>
          <a:p>
            <a:pPr algn="just" marL="453390" indent="-226695" lvl="1">
              <a:lnSpc>
                <a:spcPts val="2940"/>
              </a:lnSpc>
              <a:buFont typeface="Arial"/>
              <a:buChar char="•"/>
            </a:pPr>
            <a:r>
              <a:rPr lang="en-US" sz="2100">
                <a:solidFill>
                  <a:srgbClr val="FFFFFF"/>
                </a:solidFill>
                <a:latin typeface="Telegraf Bold"/>
                <a:ea typeface="Telegraf Bold"/>
                <a:cs typeface="Telegraf Bold"/>
                <a:sym typeface="Telegraf Bold"/>
              </a:rPr>
              <a:t>Difficulty in Comparison</a:t>
            </a:r>
            <a:r>
              <a:rPr lang="en-US" sz="2100">
                <a:solidFill>
                  <a:srgbClr val="FFFFFF"/>
                </a:solidFill>
                <a:latin typeface="Telegraf"/>
                <a:ea typeface="Telegraf"/>
                <a:cs typeface="Telegraf"/>
                <a:sym typeface="Telegraf"/>
              </a:rPr>
              <a:t>: Comparing different billboard options offline can be challenging. Spotboards allows users to easily compare locations, sizes, and prices.</a:t>
            </a:r>
          </a:p>
          <a:p>
            <a:pPr algn="just">
              <a:lnSpc>
                <a:spcPts val="2940"/>
              </a:lnSpc>
            </a:pPr>
          </a:p>
          <a:p>
            <a:pPr algn="just" marL="453390" indent="-226695" lvl="1">
              <a:lnSpc>
                <a:spcPts val="2940"/>
              </a:lnSpc>
              <a:buFont typeface="Arial"/>
              <a:buChar char="•"/>
            </a:pPr>
            <a:r>
              <a:rPr lang="en-US" sz="2100">
                <a:solidFill>
                  <a:srgbClr val="FFFFFF"/>
                </a:solidFill>
                <a:latin typeface="Telegraf Bold"/>
                <a:ea typeface="Telegraf Bold"/>
                <a:cs typeface="Telegraf Bold"/>
                <a:sym typeface="Telegraf Bold"/>
              </a:rPr>
              <a:t>Communication Delays: </a:t>
            </a:r>
            <a:r>
              <a:rPr lang="en-US" sz="2100">
                <a:solidFill>
                  <a:srgbClr val="FFFFFF"/>
                </a:solidFill>
                <a:latin typeface="Telegraf"/>
                <a:ea typeface="Telegraf"/>
                <a:cs typeface="Telegraf"/>
                <a:sym typeface="Telegraf"/>
              </a:rPr>
              <a:t>Offline booking often involves back-and-forth communication, leading to delays. Spotboards facilitates direct and instant communication between advertisers and billboard owners.</a:t>
            </a:r>
          </a:p>
          <a:p>
            <a:pPr algn="just">
              <a:lnSpc>
                <a:spcPts val="2940"/>
              </a:lnSpc>
            </a:pPr>
          </a:p>
        </p:txBody>
      </p:sp>
      <p:sp>
        <p:nvSpPr>
          <p:cNvPr name="TextBox 10" id="10"/>
          <p:cNvSpPr txBox="true"/>
          <p:nvPr/>
        </p:nvSpPr>
        <p:spPr>
          <a:xfrm rot="0">
            <a:off x="1028700" y="3663315"/>
            <a:ext cx="4229511" cy="6337935"/>
          </a:xfrm>
          <a:prstGeom prst="rect">
            <a:avLst/>
          </a:prstGeom>
        </p:spPr>
        <p:txBody>
          <a:bodyPr anchor="t" rtlCol="false" tIns="0" lIns="0" bIns="0" rIns="0">
            <a:spAutoFit/>
          </a:bodyPr>
          <a:lstStyle/>
          <a:p>
            <a:pPr algn="l">
              <a:lnSpc>
                <a:spcPts val="2940"/>
              </a:lnSpc>
            </a:pPr>
          </a:p>
          <a:p>
            <a:pPr algn="l" marL="453390" indent="-226695" lvl="1">
              <a:lnSpc>
                <a:spcPts val="2940"/>
              </a:lnSpc>
              <a:buFont typeface="Arial"/>
              <a:buChar char="•"/>
            </a:pPr>
            <a:r>
              <a:rPr lang="en-US" sz="2100">
                <a:solidFill>
                  <a:srgbClr val="FFFFFF"/>
                </a:solidFill>
                <a:latin typeface="Telegraf Bold"/>
                <a:ea typeface="Telegraf Bold"/>
                <a:cs typeface="Telegraf Bold"/>
                <a:sym typeface="Telegraf Bold"/>
              </a:rPr>
              <a:t>Time-Consuming Process:</a:t>
            </a:r>
            <a:r>
              <a:rPr lang="en-US" sz="2100">
                <a:solidFill>
                  <a:srgbClr val="FFFFFF"/>
                </a:solidFill>
                <a:latin typeface="Telegraf"/>
                <a:ea typeface="Telegraf"/>
                <a:cs typeface="Telegraf"/>
                <a:sym typeface="Telegraf"/>
              </a:rPr>
              <a:t> Offline booking often involves lengthy negotiations and manual processes. Spotboards streamlines this with an online platform for quick and efficient bookings.</a:t>
            </a:r>
          </a:p>
          <a:p>
            <a:pPr algn="l">
              <a:lnSpc>
                <a:spcPts val="2940"/>
              </a:lnSpc>
            </a:pPr>
          </a:p>
          <a:p>
            <a:pPr algn="l" marL="453390" indent="-226695" lvl="1">
              <a:lnSpc>
                <a:spcPts val="2940"/>
              </a:lnSpc>
              <a:buFont typeface="Arial"/>
              <a:buChar char="•"/>
            </a:pPr>
            <a:r>
              <a:rPr lang="en-US" sz="2100">
                <a:solidFill>
                  <a:srgbClr val="FFFFFF"/>
                </a:solidFill>
                <a:latin typeface="Telegraf Bold"/>
                <a:ea typeface="Telegraf Bold"/>
                <a:cs typeface="Telegraf Bold"/>
                <a:sym typeface="Telegraf Bold"/>
              </a:rPr>
              <a:t>Lack of Transparency:</a:t>
            </a:r>
            <a:r>
              <a:rPr lang="en-US" sz="2100">
                <a:solidFill>
                  <a:srgbClr val="FFFFFF"/>
                </a:solidFill>
                <a:latin typeface="Telegraf"/>
                <a:ea typeface="Telegraf"/>
                <a:cs typeface="Telegraf"/>
                <a:sym typeface="Telegraf"/>
              </a:rPr>
              <a:t> Traditional methods can lack transparency in pricing and availability. Spotboards provides clear, real-time information on available spaces and costs.</a:t>
            </a:r>
          </a:p>
          <a:p>
            <a:pPr algn="l">
              <a:lnSpc>
                <a:spcPts val="2940"/>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FEBE0"/>
        </a:solidFill>
      </p:bgPr>
    </p:bg>
    <p:spTree>
      <p:nvGrpSpPr>
        <p:cNvPr id="1" name=""/>
        <p:cNvGrpSpPr/>
        <p:nvPr/>
      </p:nvGrpSpPr>
      <p:grpSpPr>
        <a:xfrm>
          <a:off x="0" y="0"/>
          <a:ext cx="0" cy="0"/>
          <a:chOff x="0" y="0"/>
          <a:chExt cx="0" cy="0"/>
        </a:xfrm>
      </p:grpSpPr>
      <p:sp>
        <p:nvSpPr>
          <p:cNvPr name="Freeform 2" id="2"/>
          <p:cNvSpPr/>
          <p:nvPr/>
        </p:nvSpPr>
        <p:spPr>
          <a:xfrm flipH="false" flipV="false" rot="0">
            <a:off x="13502922" y="-234753"/>
            <a:ext cx="4785078" cy="3104063"/>
          </a:xfrm>
          <a:custGeom>
            <a:avLst/>
            <a:gdLst/>
            <a:ahLst/>
            <a:cxnLst/>
            <a:rect r="r" b="b" t="t" l="l"/>
            <a:pathLst>
              <a:path h="3104063" w="4785078">
                <a:moveTo>
                  <a:pt x="0" y="0"/>
                </a:moveTo>
                <a:lnTo>
                  <a:pt x="4785078" y="0"/>
                </a:lnTo>
                <a:lnTo>
                  <a:pt x="4785078" y="3104063"/>
                </a:lnTo>
                <a:lnTo>
                  <a:pt x="0" y="3104063"/>
                </a:lnTo>
                <a:lnTo>
                  <a:pt x="0" y="0"/>
                </a:lnTo>
                <a:close/>
              </a:path>
            </a:pathLst>
          </a:custGeom>
          <a:blipFill>
            <a:blip r:embed="rId2">
              <a:alphaModFix amt="57000"/>
            </a:blip>
            <a:stretch>
              <a:fillRect l="0" t="-441" r="0" b="-441"/>
            </a:stretch>
          </a:blipFill>
        </p:spPr>
      </p:sp>
      <p:sp>
        <p:nvSpPr>
          <p:cNvPr name="TextBox 3" id="3"/>
          <p:cNvSpPr txBox="true"/>
          <p:nvPr/>
        </p:nvSpPr>
        <p:spPr>
          <a:xfrm rot="0">
            <a:off x="5028949" y="8340626"/>
            <a:ext cx="8230101" cy="1946374"/>
          </a:xfrm>
          <a:prstGeom prst="rect">
            <a:avLst/>
          </a:prstGeom>
        </p:spPr>
        <p:txBody>
          <a:bodyPr anchor="t" rtlCol="false" tIns="0" lIns="0" bIns="0" rIns="0">
            <a:spAutoFit/>
          </a:bodyPr>
          <a:lstStyle/>
          <a:p>
            <a:pPr algn="ctr" marL="0" indent="0" lvl="0">
              <a:lnSpc>
                <a:spcPts val="14792"/>
              </a:lnSpc>
              <a:spcBef>
                <a:spcPct val="0"/>
              </a:spcBef>
            </a:pPr>
            <a:r>
              <a:rPr lang="en-US" sz="14223">
                <a:solidFill>
                  <a:srgbClr val="9B7D4C"/>
                </a:solidFill>
                <a:latin typeface="Anton"/>
                <a:ea typeface="Anton"/>
                <a:cs typeface="Anton"/>
                <a:sym typeface="Anton"/>
              </a:rPr>
              <a:t>OVERVIEW</a:t>
            </a:r>
          </a:p>
        </p:txBody>
      </p:sp>
      <p:sp>
        <p:nvSpPr>
          <p:cNvPr name="TextBox 4" id="4"/>
          <p:cNvSpPr txBox="true"/>
          <p:nvPr/>
        </p:nvSpPr>
        <p:spPr>
          <a:xfrm rot="0">
            <a:off x="0" y="3119758"/>
            <a:ext cx="18288000" cy="5414642"/>
          </a:xfrm>
          <a:prstGeom prst="rect">
            <a:avLst/>
          </a:prstGeom>
        </p:spPr>
        <p:txBody>
          <a:bodyPr anchor="t" rtlCol="false" tIns="0" lIns="0" bIns="0" rIns="0">
            <a:spAutoFit/>
          </a:bodyPr>
          <a:lstStyle/>
          <a:p>
            <a:pPr algn="l" marL="448022" indent="-224011" lvl="1">
              <a:lnSpc>
                <a:spcPts val="2905"/>
              </a:lnSpc>
              <a:buFont typeface="Arial"/>
              <a:buChar char="•"/>
            </a:pPr>
            <a:r>
              <a:rPr lang="en-US" sz="2075">
                <a:solidFill>
                  <a:srgbClr val="000000"/>
                </a:solidFill>
                <a:latin typeface="Canva Sans Bold"/>
                <a:ea typeface="Canva Sans Bold"/>
                <a:cs typeface="Canva Sans Bold"/>
                <a:sym typeface="Canva Sans Bold"/>
              </a:rPr>
              <a:t>Centralized Platform</a:t>
            </a:r>
            <a:r>
              <a:rPr lang="en-US" sz="2075">
                <a:solidFill>
                  <a:srgbClr val="000000"/>
                </a:solidFill>
                <a:latin typeface="Canva Sans"/>
                <a:ea typeface="Canva Sans"/>
                <a:cs typeface="Canva Sans"/>
                <a:sym typeface="Canva Sans"/>
              </a:rPr>
              <a:t>: Spotboards offers a one-stop solution for finding and booking outdoor billboards, permanent banners, and digital billboards. This centralization simplifies the process, making it more efficient than traditional methods.</a:t>
            </a:r>
          </a:p>
          <a:p>
            <a:pPr algn="l" marL="448022" indent="-224011" lvl="1">
              <a:lnSpc>
                <a:spcPts val="2905"/>
              </a:lnSpc>
              <a:buFont typeface="Arial"/>
              <a:buChar char="•"/>
            </a:pPr>
            <a:r>
              <a:rPr lang="en-US" sz="2075">
                <a:solidFill>
                  <a:srgbClr val="000000"/>
                </a:solidFill>
                <a:latin typeface="Canva Sans Bold"/>
                <a:ea typeface="Canva Sans Bold"/>
                <a:cs typeface="Canva Sans Bold"/>
                <a:sym typeface="Canva Sans Bold"/>
              </a:rPr>
              <a:t>Real-Time Availability:</a:t>
            </a:r>
            <a:r>
              <a:rPr lang="en-US" sz="2075">
                <a:solidFill>
                  <a:srgbClr val="000000"/>
                </a:solidFill>
                <a:latin typeface="Canva Sans"/>
                <a:ea typeface="Canva Sans"/>
                <a:cs typeface="Canva Sans"/>
                <a:sym typeface="Canva Sans"/>
              </a:rPr>
              <a:t> The platform provides real-time updates on the availability of advertising spaces, ensuring users have the most current information, which reduces uncertainty and enhances planning.</a:t>
            </a:r>
          </a:p>
          <a:p>
            <a:pPr algn="l" marL="448022" indent="-224011" lvl="1">
              <a:lnSpc>
                <a:spcPts val="2905"/>
              </a:lnSpc>
              <a:buFont typeface="Arial"/>
              <a:buChar char="•"/>
            </a:pPr>
            <a:r>
              <a:rPr lang="en-US" sz="2075">
                <a:solidFill>
                  <a:srgbClr val="000000"/>
                </a:solidFill>
                <a:latin typeface="Canva Sans Bold"/>
                <a:ea typeface="Canva Sans Bold"/>
                <a:cs typeface="Canva Sans Bold"/>
                <a:sym typeface="Canva Sans Bold"/>
              </a:rPr>
              <a:t>Transparency in Pricing: </a:t>
            </a:r>
            <a:r>
              <a:rPr lang="en-US" sz="2075">
                <a:solidFill>
                  <a:srgbClr val="000000"/>
                </a:solidFill>
                <a:latin typeface="Canva Sans"/>
                <a:ea typeface="Canva Sans"/>
                <a:cs typeface="Canva Sans"/>
                <a:sym typeface="Canva Sans"/>
              </a:rPr>
              <a:t>Spotboards brings transparency to the pricing structure, allowing advertisers to make informed decisions based on clear, upfront costs without hidden fees.</a:t>
            </a:r>
          </a:p>
          <a:p>
            <a:pPr algn="l" marL="448022" indent="-224011" lvl="1">
              <a:lnSpc>
                <a:spcPts val="2905"/>
              </a:lnSpc>
              <a:buFont typeface="Arial"/>
              <a:buChar char="•"/>
            </a:pPr>
            <a:r>
              <a:rPr lang="en-US" sz="2075">
                <a:solidFill>
                  <a:srgbClr val="000000"/>
                </a:solidFill>
                <a:latin typeface="Canva Sans Bold"/>
                <a:ea typeface="Canva Sans Bold"/>
                <a:cs typeface="Canva Sans Bold"/>
                <a:sym typeface="Canva Sans Bold"/>
              </a:rPr>
              <a:t>Broad Selection:</a:t>
            </a:r>
            <a:r>
              <a:rPr lang="en-US" sz="2075">
                <a:solidFill>
                  <a:srgbClr val="000000"/>
                </a:solidFill>
                <a:latin typeface="Canva Sans"/>
                <a:ea typeface="Canva Sans"/>
                <a:cs typeface="Canva Sans"/>
                <a:sym typeface="Canva Sans"/>
              </a:rPr>
              <a:t> Users can access a wide range of billboard locations across different regions, offering greater flexibility and choice compared to local, offline methods.</a:t>
            </a:r>
          </a:p>
          <a:p>
            <a:pPr algn="l" marL="448022" indent="-224011" lvl="1">
              <a:lnSpc>
                <a:spcPts val="2905"/>
              </a:lnSpc>
              <a:buFont typeface="Arial"/>
              <a:buChar char="•"/>
            </a:pPr>
            <a:r>
              <a:rPr lang="en-US" sz="2075">
                <a:solidFill>
                  <a:srgbClr val="000000"/>
                </a:solidFill>
                <a:latin typeface="Canva Sans Bold"/>
                <a:ea typeface="Canva Sans Bold"/>
                <a:cs typeface="Canva Sans Bold"/>
                <a:sym typeface="Canva Sans Bold"/>
              </a:rPr>
              <a:t>Efficiency and Speed</a:t>
            </a:r>
            <a:r>
              <a:rPr lang="en-US" sz="2075">
                <a:solidFill>
                  <a:srgbClr val="000000"/>
                </a:solidFill>
                <a:latin typeface="Canva Sans"/>
                <a:ea typeface="Canva Sans"/>
                <a:cs typeface="Canva Sans"/>
                <a:sym typeface="Canva Sans"/>
              </a:rPr>
              <a:t>: By automating and digitizing the booking process, Spotboards significantly reduces the time and effort required, enabling faster campaign launches.</a:t>
            </a:r>
          </a:p>
          <a:p>
            <a:pPr algn="l" marL="448022" indent="-224011" lvl="1">
              <a:lnSpc>
                <a:spcPts val="2905"/>
              </a:lnSpc>
              <a:buFont typeface="Arial"/>
              <a:buChar char="•"/>
            </a:pPr>
            <a:r>
              <a:rPr lang="en-US" sz="2075">
                <a:solidFill>
                  <a:srgbClr val="000000"/>
                </a:solidFill>
                <a:latin typeface="Canva Sans Bold"/>
                <a:ea typeface="Canva Sans Bold"/>
                <a:cs typeface="Canva Sans Bold"/>
                <a:sym typeface="Canva Sans Bold"/>
              </a:rPr>
              <a:t>Direct Communication:</a:t>
            </a:r>
            <a:r>
              <a:rPr lang="en-US" sz="2075">
                <a:solidFill>
                  <a:srgbClr val="000000"/>
                </a:solidFill>
                <a:latin typeface="Canva Sans"/>
                <a:ea typeface="Canva Sans"/>
                <a:cs typeface="Canva Sans"/>
                <a:sym typeface="Canva Sans"/>
              </a:rPr>
              <a:t> Spotboards facilitates direct communication between advertisers and billboard owners, reducing the delays and miscommunications often associated with offline negotiations.</a:t>
            </a:r>
          </a:p>
          <a:p>
            <a:pPr algn="l" marL="448022" indent="-224011" lvl="1">
              <a:lnSpc>
                <a:spcPts val="2905"/>
              </a:lnSpc>
              <a:buFont typeface="Arial"/>
              <a:buChar char="•"/>
            </a:pPr>
            <a:r>
              <a:rPr lang="en-US" sz="2075">
                <a:solidFill>
                  <a:srgbClr val="000000"/>
                </a:solidFill>
                <a:latin typeface="Canva Sans Bold"/>
                <a:ea typeface="Canva Sans Bold"/>
                <a:cs typeface="Canva Sans Bold"/>
                <a:sym typeface="Canva Sans Bold"/>
              </a:rPr>
              <a:t>Secure Payments:</a:t>
            </a:r>
            <a:r>
              <a:rPr lang="en-US" sz="2075">
                <a:solidFill>
                  <a:srgbClr val="000000"/>
                </a:solidFill>
                <a:latin typeface="Canva Sans"/>
                <a:ea typeface="Canva Sans"/>
                <a:cs typeface="Canva Sans"/>
                <a:sym typeface="Canva Sans"/>
              </a:rPr>
              <a:t> Integrated payment solutions on Spotboards offer secure and convenient transactions, streamlining the financial aspect of billboard booking.</a:t>
            </a:r>
          </a:p>
          <a:p>
            <a:pPr algn="l">
              <a:lnSpc>
                <a:spcPts val="2905"/>
              </a:lnSpc>
            </a:pPr>
          </a:p>
        </p:txBody>
      </p:sp>
      <p:sp>
        <p:nvSpPr>
          <p:cNvPr name="Freeform 5" id="5"/>
          <p:cNvSpPr/>
          <p:nvPr/>
        </p:nvSpPr>
        <p:spPr>
          <a:xfrm flipH="false" flipV="false" rot="0">
            <a:off x="153920" y="8337212"/>
            <a:ext cx="2936668" cy="1949788"/>
          </a:xfrm>
          <a:custGeom>
            <a:avLst/>
            <a:gdLst/>
            <a:ahLst/>
            <a:cxnLst/>
            <a:rect r="r" b="b" t="t" l="l"/>
            <a:pathLst>
              <a:path h="1949788" w="2936668">
                <a:moveTo>
                  <a:pt x="0" y="0"/>
                </a:moveTo>
                <a:lnTo>
                  <a:pt x="2936669" y="0"/>
                </a:lnTo>
                <a:lnTo>
                  <a:pt x="2936669" y="1949788"/>
                </a:lnTo>
                <a:lnTo>
                  <a:pt x="0" y="1949788"/>
                </a:lnTo>
                <a:lnTo>
                  <a:pt x="0" y="0"/>
                </a:lnTo>
                <a:close/>
              </a:path>
            </a:pathLst>
          </a:custGeom>
          <a:blipFill>
            <a:blip r:embed="rId3">
              <a:alphaModFix amt="79000"/>
            </a:blip>
            <a:stretch>
              <a:fillRect l="0" t="0" r="0" b="0"/>
            </a:stretch>
          </a:blipFill>
        </p:spPr>
      </p:sp>
      <p:sp>
        <p:nvSpPr>
          <p:cNvPr name="TextBox 6" id="6"/>
          <p:cNvSpPr txBox="true"/>
          <p:nvPr/>
        </p:nvSpPr>
        <p:spPr>
          <a:xfrm rot="0">
            <a:off x="5028949" y="974336"/>
            <a:ext cx="8230101" cy="1946374"/>
          </a:xfrm>
          <a:prstGeom prst="rect">
            <a:avLst/>
          </a:prstGeom>
        </p:spPr>
        <p:txBody>
          <a:bodyPr anchor="t" rtlCol="false" tIns="0" lIns="0" bIns="0" rIns="0">
            <a:spAutoFit/>
          </a:bodyPr>
          <a:lstStyle/>
          <a:p>
            <a:pPr algn="ctr" marL="0" indent="0" lvl="0">
              <a:lnSpc>
                <a:spcPts val="14792"/>
              </a:lnSpc>
              <a:spcBef>
                <a:spcPct val="0"/>
              </a:spcBef>
            </a:pPr>
            <a:r>
              <a:rPr lang="en-US" sz="14223">
                <a:solidFill>
                  <a:srgbClr val="9B7D4C"/>
                </a:solidFill>
                <a:latin typeface="Anton"/>
                <a:ea typeface="Anton"/>
                <a:cs typeface="Anton"/>
                <a:sym typeface="Anton"/>
              </a:rPr>
              <a:t>PRODUCT</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651242" y="709739"/>
            <a:ext cx="16636758" cy="9577261"/>
          </a:xfrm>
          <a:custGeom>
            <a:avLst/>
            <a:gdLst/>
            <a:ahLst/>
            <a:cxnLst/>
            <a:rect r="r" b="b" t="t" l="l"/>
            <a:pathLst>
              <a:path h="9577261" w="16636758">
                <a:moveTo>
                  <a:pt x="0" y="0"/>
                </a:moveTo>
                <a:lnTo>
                  <a:pt x="16636758" y="0"/>
                </a:lnTo>
                <a:lnTo>
                  <a:pt x="16636758" y="9577261"/>
                </a:lnTo>
                <a:lnTo>
                  <a:pt x="0" y="9577261"/>
                </a:lnTo>
                <a:lnTo>
                  <a:pt x="0" y="0"/>
                </a:lnTo>
                <a:close/>
              </a:path>
            </a:pathLst>
          </a:custGeom>
          <a:blipFill>
            <a:blip r:embed="rId2"/>
            <a:stretch>
              <a:fillRect l="0" t="0" r="-2341"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4905683" y="2683610"/>
            <a:ext cx="8944656" cy="5299709"/>
          </a:xfrm>
          <a:custGeom>
            <a:avLst/>
            <a:gdLst/>
            <a:ahLst/>
            <a:cxnLst/>
            <a:rect r="r" b="b" t="t" l="l"/>
            <a:pathLst>
              <a:path h="5299709" w="8944656">
                <a:moveTo>
                  <a:pt x="0" y="0"/>
                </a:moveTo>
                <a:lnTo>
                  <a:pt x="8944656" y="0"/>
                </a:lnTo>
                <a:lnTo>
                  <a:pt x="8944656" y="5299708"/>
                </a:lnTo>
                <a:lnTo>
                  <a:pt x="0" y="5299708"/>
                </a:lnTo>
                <a:lnTo>
                  <a:pt x="0" y="0"/>
                </a:lnTo>
                <a:close/>
              </a:path>
            </a:pathLst>
          </a:custGeom>
          <a:blipFill>
            <a:blip r:embed="rId2">
              <a:alphaModFix amt="49000"/>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977654" y="3062605"/>
            <a:ext cx="13287482" cy="6195695"/>
          </a:xfrm>
          <a:prstGeom prst="rect">
            <a:avLst/>
          </a:prstGeom>
        </p:spPr>
        <p:txBody>
          <a:bodyPr anchor="t" rtlCol="false" tIns="0" lIns="0" bIns="0" rIns="0">
            <a:spAutoFit/>
          </a:bodyPr>
          <a:lstStyle/>
          <a:p>
            <a:pPr algn="l">
              <a:lnSpc>
                <a:spcPts val="2859"/>
              </a:lnSpc>
            </a:pPr>
            <a:r>
              <a:rPr lang="en-US" sz="2599">
                <a:solidFill>
                  <a:srgbClr val="FFFFFF"/>
                </a:solidFill>
                <a:latin typeface="Telegraf Bold"/>
                <a:ea typeface="Telegraf Bold"/>
                <a:cs typeface="Telegraf Bold"/>
                <a:sym typeface="Telegraf Bold"/>
              </a:rPr>
              <a:t>For the SpotBoards project, the revenue breakdown is as follows</a:t>
            </a:r>
          </a:p>
          <a:p>
            <a:pPr algn="l">
              <a:lnSpc>
                <a:spcPts val="2859"/>
              </a:lnSpc>
            </a:pPr>
          </a:p>
          <a:p>
            <a:pPr algn="l">
              <a:lnSpc>
                <a:spcPts val="2859"/>
              </a:lnSpc>
            </a:pPr>
            <a:r>
              <a:rPr lang="en-US" sz="2599" u="sng">
                <a:solidFill>
                  <a:srgbClr val="9B7D4C"/>
                </a:solidFill>
                <a:latin typeface="Telegraf Bold"/>
                <a:ea typeface="Telegraf Bold"/>
                <a:cs typeface="Telegraf Bold"/>
                <a:sym typeface="Telegraf Bold"/>
              </a:rPr>
              <a:t>1. Total Revenue:  ₹12,00,500</a:t>
            </a:r>
          </a:p>
          <a:p>
            <a:pPr algn="l">
              <a:lnSpc>
                <a:spcPts val="2859"/>
              </a:lnSpc>
            </a:pPr>
            <a:r>
              <a:rPr lang="en-US" sz="2599">
                <a:solidFill>
                  <a:srgbClr val="FFFFFF"/>
                </a:solidFill>
                <a:latin typeface="Telegraf"/>
                <a:ea typeface="Telegraf"/>
                <a:cs typeface="Telegraf"/>
                <a:sym typeface="Telegraf"/>
              </a:rPr>
              <a:t>   - This represents the overall revenue generated by combining all revenue streams.</a:t>
            </a:r>
          </a:p>
          <a:p>
            <a:pPr algn="l">
              <a:lnSpc>
                <a:spcPts val="2859"/>
              </a:lnSpc>
            </a:pPr>
          </a:p>
          <a:p>
            <a:pPr algn="l">
              <a:lnSpc>
                <a:spcPts val="2859"/>
              </a:lnSpc>
            </a:pPr>
            <a:r>
              <a:rPr lang="en-US" sz="2599" u="sng">
                <a:solidFill>
                  <a:srgbClr val="9B7D4C"/>
                </a:solidFill>
                <a:latin typeface="Telegraf Bold"/>
                <a:ea typeface="Telegraf Bold"/>
                <a:cs typeface="Telegraf Bold"/>
                <a:sym typeface="Telegraf Bold"/>
              </a:rPr>
              <a:t>2. Commission Revenue:  ₹2,500</a:t>
            </a:r>
          </a:p>
          <a:p>
            <a:pPr algn="l">
              <a:lnSpc>
                <a:spcPts val="2859"/>
              </a:lnSpc>
            </a:pPr>
            <a:r>
              <a:rPr lang="en-US" sz="2599">
                <a:solidFill>
                  <a:srgbClr val="FFFFFF"/>
                </a:solidFill>
                <a:latin typeface="Telegraf"/>
                <a:ea typeface="Telegraf"/>
                <a:cs typeface="Telegraf"/>
                <a:sym typeface="Telegraf"/>
              </a:rPr>
              <a:t>   - This revenue comes from commission fees.</a:t>
            </a:r>
          </a:p>
          <a:p>
            <a:pPr algn="l">
              <a:lnSpc>
                <a:spcPts val="2859"/>
              </a:lnSpc>
            </a:pPr>
            <a:r>
              <a:rPr lang="en-US" sz="2599">
                <a:solidFill>
                  <a:srgbClr val="FFFFFF"/>
                </a:solidFill>
                <a:latin typeface="Telegraf"/>
                <a:ea typeface="Telegraf"/>
                <a:cs typeface="Telegraf"/>
                <a:sym typeface="Telegraf"/>
              </a:rPr>
              <a:t>   - Calculation: The total commissionable amount is ₹25,000.</a:t>
            </a:r>
          </a:p>
          <a:p>
            <a:pPr algn="l">
              <a:lnSpc>
                <a:spcPts val="2859"/>
              </a:lnSpc>
            </a:pPr>
            <a:r>
              <a:rPr lang="en-US" sz="2599">
                <a:solidFill>
                  <a:srgbClr val="FFFFFF"/>
                </a:solidFill>
                <a:latin typeface="Telegraf"/>
                <a:ea typeface="Telegraf"/>
                <a:cs typeface="Telegraf"/>
                <a:sym typeface="Telegraf"/>
              </a:rPr>
              <a:t>   - Commission Rate:  10%</a:t>
            </a:r>
          </a:p>
          <a:p>
            <a:pPr algn="l">
              <a:lnSpc>
                <a:spcPts val="2859"/>
              </a:lnSpc>
            </a:pPr>
            <a:r>
              <a:rPr lang="en-US" sz="2599">
                <a:solidFill>
                  <a:srgbClr val="FFFFFF"/>
                </a:solidFill>
                <a:latin typeface="Telegraf"/>
                <a:ea typeface="Telegraf"/>
                <a:cs typeface="Telegraf"/>
                <a:sym typeface="Telegraf"/>
              </a:rPr>
              <a:t>   - Commission Revenue Calculation: ₹25,000 × 10% = ₹2,500</a:t>
            </a:r>
          </a:p>
          <a:p>
            <a:pPr algn="l">
              <a:lnSpc>
                <a:spcPts val="2859"/>
              </a:lnSpc>
            </a:pPr>
          </a:p>
          <a:p>
            <a:pPr algn="l">
              <a:lnSpc>
                <a:spcPts val="2859"/>
              </a:lnSpc>
            </a:pPr>
            <a:r>
              <a:rPr lang="en-US" sz="2599" u="sng">
                <a:solidFill>
                  <a:srgbClr val="9B7D4C"/>
                </a:solidFill>
                <a:latin typeface="Telegraf Bold"/>
                <a:ea typeface="Telegraf Bold"/>
                <a:cs typeface="Telegraf Bold"/>
                <a:sym typeface="Telegraf Bold"/>
              </a:rPr>
              <a:t>3. Subscription Revenue: ₹11,98,000</a:t>
            </a:r>
          </a:p>
          <a:p>
            <a:pPr algn="l">
              <a:lnSpc>
                <a:spcPts val="2859"/>
              </a:lnSpc>
            </a:pPr>
            <a:r>
              <a:rPr lang="en-US" sz="2599">
                <a:solidFill>
                  <a:srgbClr val="FFFFFF"/>
                </a:solidFill>
                <a:latin typeface="Telegraf"/>
                <a:ea typeface="Telegraf"/>
                <a:cs typeface="Telegraf"/>
                <a:sym typeface="Telegraf"/>
              </a:rPr>
              <a:t>   - This revenue is generated from subscription fees.</a:t>
            </a:r>
          </a:p>
          <a:p>
            <a:pPr algn="l">
              <a:lnSpc>
                <a:spcPts val="2859"/>
              </a:lnSpc>
            </a:pPr>
            <a:r>
              <a:rPr lang="en-US" sz="2599">
                <a:solidFill>
                  <a:srgbClr val="FFFFFF"/>
                </a:solidFill>
                <a:latin typeface="Telegraf"/>
                <a:ea typeface="Telegraf"/>
                <a:cs typeface="Telegraf"/>
                <a:sym typeface="Telegraf"/>
              </a:rPr>
              <a:t>   - Number of Subscriptions:  2,000</a:t>
            </a:r>
          </a:p>
          <a:p>
            <a:pPr algn="l">
              <a:lnSpc>
                <a:spcPts val="2859"/>
              </a:lnSpc>
            </a:pPr>
            <a:r>
              <a:rPr lang="en-US" sz="2599">
                <a:solidFill>
                  <a:srgbClr val="FFFFFF"/>
                </a:solidFill>
                <a:latin typeface="Telegraf"/>
                <a:ea typeface="Telegraf"/>
                <a:cs typeface="Telegraf"/>
                <a:sym typeface="Telegraf"/>
              </a:rPr>
              <a:t>   - Price per Subscription:  ₹599</a:t>
            </a:r>
          </a:p>
          <a:p>
            <a:pPr algn="l">
              <a:lnSpc>
                <a:spcPts val="2859"/>
              </a:lnSpc>
            </a:pPr>
            <a:r>
              <a:rPr lang="en-US" sz="2599">
                <a:solidFill>
                  <a:srgbClr val="FFFFFF"/>
                </a:solidFill>
                <a:latin typeface="Telegraf"/>
                <a:ea typeface="Telegraf"/>
                <a:cs typeface="Telegraf"/>
                <a:sym typeface="Telegraf"/>
              </a:rPr>
              <a:t>   -  Subscription Revenue Calculation:  2,000 subscriptions × ₹599 per subscription = ₹11,98,000</a:t>
            </a:r>
          </a:p>
        </p:txBody>
      </p:sp>
      <p:sp>
        <p:nvSpPr>
          <p:cNvPr name="TextBox 4" id="4"/>
          <p:cNvSpPr txBox="true"/>
          <p:nvPr/>
        </p:nvSpPr>
        <p:spPr>
          <a:xfrm rot="0">
            <a:off x="748361" y="1039595"/>
            <a:ext cx="17259300" cy="1644015"/>
          </a:xfrm>
          <a:prstGeom prst="rect">
            <a:avLst/>
          </a:prstGeom>
        </p:spPr>
        <p:txBody>
          <a:bodyPr anchor="t" rtlCol="false" tIns="0" lIns="0" bIns="0" rIns="0">
            <a:spAutoFit/>
          </a:bodyPr>
          <a:lstStyle/>
          <a:p>
            <a:pPr algn="ctr" marL="0" indent="0" lvl="0">
              <a:lnSpc>
                <a:spcPts val="12480"/>
              </a:lnSpc>
              <a:spcBef>
                <a:spcPct val="0"/>
              </a:spcBef>
            </a:pPr>
            <a:r>
              <a:rPr lang="en-US" sz="12000">
                <a:solidFill>
                  <a:srgbClr val="9B7D4C"/>
                </a:solidFill>
                <a:latin typeface="Anton"/>
                <a:ea typeface="Anton"/>
                <a:cs typeface="Anton"/>
                <a:sym typeface="Anton"/>
              </a:rPr>
              <a:t>SIZE OF MARKET OPPORTUNITY</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FEBE0"/>
        </a:solidFill>
      </p:bgPr>
    </p:bg>
    <p:spTree>
      <p:nvGrpSpPr>
        <p:cNvPr id="1" name=""/>
        <p:cNvGrpSpPr/>
        <p:nvPr/>
      </p:nvGrpSpPr>
      <p:grpSpPr>
        <a:xfrm>
          <a:off x="0" y="0"/>
          <a:ext cx="0" cy="0"/>
          <a:chOff x="0" y="0"/>
          <a:chExt cx="0" cy="0"/>
        </a:xfrm>
      </p:grpSpPr>
      <p:sp>
        <p:nvSpPr>
          <p:cNvPr name="TextBox 2" id="2"/>
          <p:cNvSpPr txBox="true"/>
          <p:nvPr/>
        </p:nvSpPr>
        <p:spPr>
          <a:xfrm rot="0">
            <a:off x="374124" y="3383621"/>
            <a:ext cx="15063627" cy="5294630"/>
          </a:xfrm>
          <a:prstGeom prst="rect">
            <a:avLst/>
          </a:prstGeom>
        </p:spPr>
        <p:txBody>
          <a:bodyPr anchor="t" rtlCol="false" tIns="0" lIns="0" bIns="0" rIns="0">
            <a:spAutoFit/>
          </a:bodyPr>
          <a:lstStyle/>
          <a:p>
            <a:pPr algn="just">
              <a:lnSpc>
                <a:spcPts val="2859"/>
              </a:lnSpc>
            </a:pPr>
          </a:p>
          <a:p>
            <a:pPr algn="just">
              <a:lnSpc>
                <a:spcPts val="3249"/>
              </a:lnSpc>
            </a:pPr>
          </a:p>
          <a:p>
            <a:pPr algn="just">
              <a:lnSpc>
                <a:spcPts val="3249"/>
              </a:lnSpc>
            </a:pPr>
            <a:r>
              <a:rPr lang="en-US" sz="2499">
                <a:solidFill>
                  <a:srgbClr val="9B7D4C"/>
                </a:solidFill>
                <a:latin typeface="Telegraf"/>
                <a:ea typeface="Telegraf"/>
                <a:cs typeface="Telegraf"/>
                <a:sym typeface="Telegraf"/>
              </a:rPr>
              <a:t>Achievements to Date:</a:t>
            </a:r>
          </a:p>
          <a:p>
            <a:pPr algn="just">
              <a:lnSpc>
                <a:spcPts val="3249"/>
              </a:lnSpc>
            </a:pPr>
            <a:r>
              <a:rPr lang="en-US" sz="2499">
                <a:solidFill>
                  <a:srgbClr val="303B2E"/>
                </a:solidFill>
                <a:latin typeface="Telegraf"/>
                <a:ea typeface="Telegraf"/>
                <a:cs typeface="Telegraf"/>
                <a:sym typeface="Telegraf"/>
              </a:rPr>
              <a:t>  - Currently, Work is ongoing to establish the project's initial phases.</a:t>
            </a:r>
          </a:p>
          <a:p>
            <a:pPr algn="just">
              <a:lnSpc>
                <a:spcPts val="3249"/>
              </a:lnSpc>
            </a:pPr>
          </a:p>
          <a:p>
            <a:pPr algn="just">
              <a:lnSpc>
                <a:spcPts val="3249"/>
              </a:lnSpc>
            </a:pPr>
            <a:r>
              <a:rPr lang="en-US" sz="2499">
                <a:solidFill>
                  <a:srgbClr val="9B7D4C"/>
                </a:solidFill>
                <a:latin typeface="Telegraf"/>
                <a:ea typeface="Telegraf"/>
                <a:cs typeface="Telegraf"/>
                <a:sym typeface="Telegraf"/>
              </a:rPr>
              <a:t>Product, Customers, Revenues:</a:t>
            </a:r>
          </a:p>
          <a:p>
            <a:pPr algn="just">
              <a:lnSpc>
                <a:spcPts val="3249"/>
              </a:lnSpc>
            </a:pPr>
            <a:r>
              <a:rPr lang="en-US" sz="2499">
                <a:solidFill>
                  <a:srgbClr val="303B2E"/>
                </a:solidFill>
                <a:latin typeface="Telegraf"/>
                <a:ea typeface="Telegraf"/>
                <a:cs typeface="Telegraf"/>
                <a:sym typeface="Telegraf"/>
              </a:rPr>
              <a:t>  - As of now, the project is in the early stages, with no products launched, customers acquired, or revenue generated.</a:t>
            </a:r>
          </a:p>
          <a:p>
            <a:pPr algn="just">
              <a:lnSpc>
                <a:spcPts val="3249"/>
              </a:lnSpc>
            </a:pPr>
          </a:p>
          <a:p>
            <a:pPr algn="just">
              <a:lnSpc>
                <a:spcPts val="3249"/>
              </a:lnSpc>
            </a:pPr>
            <a:r>
              <a:rPr lang="en-US" sz="2499">
                <a:solidFill>
                  <a:srgbClr val="9B7D4C"/>
                </a:solidFill>
                <a:latin typeface="Telegraf"/>
                <a:ea typeface="Telegraf"/>
                <a:cs typeface="Telegraf"/>
                <a:sym typeface="Telegraf"/>
              </a:rPr>
              <a:t>Visuals:</a:t>
            </a:r>
          </a:p>
          <a:p>
            <a:pPr algn="just">
              <a:lnSpc>
                <a:spcPts val="3249"/>
              </a:lnSpc>
            </a:pPr>
            <a:r>
              <a:rPr lang="en-US" sz="2499">
                <a:solidFill>
                  <a:srgbClr val="303B2E"/>
                </a:solidFill>
                <a:latin typeface="Telegraf"/>
                <a:ea typeface="Telegraf"/>
                <a:cs typeface="Telegraf"/>
                <a:sym typeface="Telegraf"/>
              </a:rPr>
              <a:t>  - There are no available photographs or visual materials at this time.</a:t>
            </a:r>
          </a:p>
          <a:p>
            <a:pPr algn="just">
              <a:lnSpc>
                <a:spcPts val="3249"/>
              </a:lnSpc>
            </a:pPr>
          </a:p>
          <a:p>
            <a:pPr algn="just">
              <a:lnSpc>
                <a:spcPts val="3249"/>
              </a:lnSpc>
            </a:pPr>
            <a:r>
              <a:rPr lang="en-US" sz="2499">
                <a:solidFill>
                  <a:srgbClr val="303B2E"/>
                </a:solidFill>
                <a:latin typeface="Telegraf"/>
                <a:ea typeface="Telegraf"/>
                <a:cs typeface="Telegraf"/>
                <a:sym typeface="Telegraf"/>
              </a:rPr>
              <a:t>This section will be updated as the project progresses and milestones are reached.</a:t>
            </a:r>
          </a:p>
        </p:txBody>
      </p:sp>
      <p:sp>
        <p:nvSpPr>
          <p:cNvPr name="Freeform 3" id="3"/>
          <p:cNvSpPr/>
          <p:nvPr/>
        </p:nvSpPr>
        <p:spPr>
          <a:xfrm flipH="false" flipV="false" rot="0">
            <a:off x="11278884" y="-205433"/>
            <a:ext cx="7486458" cy="5989166"/>
          </a:xfrm>
          <a:custGeom>
            <a:avLst/>
            <a:gdLst/>
            <a:ahLst/>
            <a:cxnLst/>
            <a:rect r="r" b="b" t="t" l="l"/>
            <a:pathLst>
              <a:path h="5989166" w="7486458">
                <a:moveTo>
                  <a:pt x="0" y="0"/>
                </a:moveTo>
                <a:lnTo>
                  <a:pt x="7486458" y="0"/>
                </a:lnTo>
                <a:lnTo>
                  <a:pt x="7486458" y="5989166"/>
                </a:lnTo>
                <a:lnTo>
                  <a:pt x="0" y="5989166"/>
                </a:lnTo>
                <a:lnTo>
                  <a:pt x="0" y="0"/>
                </a:lnTo>
                <a:close/>
              </a:path>
            </a:pathLst>
          </a:custGeom>
          <a:blipFill>
            <a:blip r:embed="rId2">
              <a:alphaModFix amt="25000"/>
            </a:blip>
            <a:stretch>
              <a:fillRect l="0" t="0" r="0" b="0"/>
            </a:stretch>
          </a:blipFill>
        </p:spPr>
      </p:sp>
      <p:sp>
        <p:nvSpPr>
          <p:cNvPr name="TextBox 4" id="4"/>
          <p:cNvSpPr txBox="true"/>
          <p:nvPr/>
        </p:nvSpPr>
        <p:spPr>
          <a:xfrm rot="0">
            <a:off x="0" y="1323522"/>
            <a:ext cx="9417869" cy="1394464"/>
          </a:xfrm>
          <a:prstGeom prst="rect">
            <a:avLst/>
          </a:prstGeom>
        </p:spPr>
        <p:txBody>
          <a:bodyPr anchor="t" rtlCol="false" tIns="0" lIns="0" bIns="0" rIns="0">
            <a:spAutoFit/>
          </a:bodyPr>
          <a:lstStyle/>
          <a:p>
            <a:pPr algn="ctr">
              <a:lnSpc>
                <a:spcPts val="11339"/>
              </a:lnSpc>
            </a:pPr>
            <a:r>
              <a:rPr lang="en-US" sz="8099">
                <a:solidFill>
                  <a:srgbClr val="9B7D4C"/>
                </a:solidFill>
                <a:latin typeface="Canva Sans Bold"/>
                <a:ea typeface="Canva Sans Bold"/>
                <a:cs typeface="Canva Sans Bold"/>
                <a:sym typeface="Canva Sans Bold"/>
              </a:rPr>
              <a:t>Current Traction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DAGMDjgiqTA</dc:identifier>
  <dcterms:modified xsi:type="dcterms:W3CDTF">2011-08-01T06:04:30Z</dcterms:modified>
  <cp:revision>1</cp:revision>
  <dc:title>SPOTBOARDS</dc:title>
</cp:coreProperties>
</file>