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embeddedFontLs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OKKBWU+Arial-BoldMT" panose="020B0604020202020204"/>
      <p:regular r:id="rId19"/>
    </p:embeddedFont>
    <p:embeddedFont>
      <p:font typeface="VURCDL+ArialMT" panose="020B06040202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47749" y="1308585"/>
            <a:ext cx="1915380" cy="336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F8F0E3"/>
                </a:solidFill>
                <a:latin typeface="OKKBWU+Arial-BoldMT"/>
                <a:cs typeface="OKKBWU+Arial-BoldMT"/>
              </a:rPr>
              <a:t>ELECTROWIZ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06212" y="2195686"/>
            <a:ext cx="6256036" cy="1594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83" dirty="0">
                <a:solidFill>
                  <a:srgbClr val="F8F0E3"/>
                </a:solidFill>
                <a:latin typeface="Georgia"/>
                <a:cs typeface="Georgia"/>
              </a:rPr>
              <a:t>EMPOWERING</a:t>
            </a:r>
            <a:r>
              <a:rPr sz="2800" b="1" spc="114" dirty="0">
                <a:solidFill>
                  <a:srgbClr val="F8F0E3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8F0E3"/>
                </a:solidFill>
                <a:latin typeface="Georgia"/>
                <a:cs typeface="Georgia"/>
              </a:rPr>
              <a:t>INNOVATION: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68" dirty="0">
                <a:solidFill>
                  <a:srgbClr val="F8F0E3"/>
                </a:solidFill>
                <a:latin typeface="Georgia"/>
                <a:cs typeface="Georgia"/>
              </a:rPr>
              <a:t>DESIGNING</a:t>
            </a:r>
            <a:r>
              <a:rPr sz="2800" b="1" spc="102" dirty="0">
                <a:solidFill>
                  <a:srgbClr val="F8F0E3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F8F0E3"/>
                </a:solidFill>
                <a:latin typeface="Georgia"/>
                <a:cs typeface="Georgia"/>
              </a:rPr>
              <a:t>A</a:t>
            </a:r>
            <a:r>
              <a:rPr sz="2800" b="1" spc="137" dirty="0">
                <a:solidFill>
                  <a:srgbClr val="F8F0E3"/>
                </a:solidFill>
                <a:latin typeface="Georgia"/>
                <a:cs typeface="Georgia"/>
              </a:rPr>
              <a:t> </a:t>
            </a:r>
            <a:r>
              <a:rPr sz="2800" b="1" spc="63" dirty="0">
                <a:solidFill>
                  <a:srgbClr val="F8F0E3"/>
                </a:solidFill>
                <a:latin typeface="Georgia"/>
                <a:cs typeface="Georgia"/>
              </a:rPr>
              <a:t>WEB</a:t>
            </a:r>
            <a:r>
              <a:rPr sz="2800" b="1" spc="104" dirty="0">
                <a:solidFill>
                  <a:srgbClr val="F8F0E3"/>
                </a:solidFill>
                <a:latin typeface="Georgia"/>
                <a:cs typeface="Georgia"/>
              </a:rPr>
              <a:t> </a:t>
            </a:r>
            <a:r>
              <a:rPr sz="2800" b="1" spc="38" dirty="0">
                <a:solidFill>
                  <a:srgbClr val="F8F0E3"/>
                </a:solidFill>
                <a:latin typeface="Georgia"/>
                <a:cs typeface="Georgia"/>
              </a:rPr>
              <a:t>PLATFORM</a:t>
            </a:r>
          </a:p>
          <a:p>
            <a:pPr marL="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77" dirty="0">
                <a:solidFill>
                  <a:srgbClr val="F8F0E3"/>
                </a:solidFill>
                <a:latin typeface="Georgia"/>
                <a:cs typeface="Georgia"/>
              </a:rPr>
              <a:t>FOR</a:t>
            </a:r>
            <a:r>
              <a:rPr sz="2800" b="1" spc="-100" dirty="0">
                <a:solidFill>
                  <a:srgbClr val="F8F0E3"/>
                </a:solidFill>
                <a:latin typeface="Georgia"/>
                <a:cs typeface="Georgia"/>
              </a:rPr>
              <a:t> </a:t>
            </a:r>
            <a:r>
              <a:rPr sz="2800" b="1" spc="109" dirty="0">
                <a:solidFill>
                  <a:srgbClr val="F8F0E3"/>
                </a:solidFill>
                <a:latin typeface="Georgia"/>
                <a:cs typeface="Georgia"/>
              </a:rPr>
              <a:t>CIRCUIT</a:t>
            </a:r>
            <a:r>
              <a:rPr sz="2800" b="1" spc="94" dirty="0">
                <a:solidFill>
                  <a:srgbClr val="F8F0E3"/>
                </a:solidFill>
                <a:latin typeface="Georgia"/>
                <a:cs typeface="Georgia"/>
              </a:rPr>
              <a:t> </a:t>
            </a:r>
            <a:r>
              <a:rPr sz="2800" b="1" spc="28" dirty="0">
                <a:solidFill>
                  <a:srgbClr val="F8F0E3"/>
                </a:solidFill>
                <a:latin typeface="Georgia"/>
                <a:cs typeface="Georgia"/>
              </a:rPr>
              <a:t>DATA</a:t>
            </a:r>
            <a:r>
              <a:rPr sz="2800" b="1" spc="104" dirty="0">
                <a:solidFill>
                  <a:srgbClr val="F8F0E3"/>
                </a:solidFill>
                <a:latin typeface="Georgia"/>
                <a:cs typeface="Georgia"/>
              </a:rPr>
              <a:t> </a:t>
            </a:r>
            <a:r>
              <a:rPr sz="2800" b="1" spc="54" dirty="0">
                <a:solidFill>
                  <a:srgbClr val="F8F0E3"/>
                </a:solidFill>
                <a:latin typeface="Georgia"/>
                <a:cs typeface="Georgia"/>
              </a:rPr>
              <a:t>SHARING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spc="63" dirty="0">
                <a:solidFill>
                  <a:srgbClr val="F8F0E3"/>
                </a:solidFill>
                <a:latin typeface="Georgia"/>
                <a:cs typeface="Georgia"/>
              </a:rPr>
              <a:t>AND</a:t>
            </a:r>
            <a:r>
              <a:rPr sz="2800" b="1" spc="108" dirty="0">
                <a:solidFill>
                  <a:srgbClr val="F8F0E3"/>
                </a:solidFill>
                <a:latin typeface="Georgia"/>
                <a:cs typeface="Georgia"/>
              </a:rPr>
              <a:t> </a:t>
            </a:r>
            <a:r>
              <a:rPr sz="2800" b="1" spc="-196" dirty="0">
                <a:solidFill>
                  <a:srgbClr val="F8F0E3"/>
                </a:solidFill>
                <a:latin typeface="Georgia"/>
                <a:cs typeface="Georgia"/>
              </a:rPr>
              <a:t>AI</a:t>
            </a:r>
            <a:r>
              <a:rPr sz="2800" b="1" spc="333" dirty="0">
                <a:solidFill>
                  <a:srgbClr val="F8F0E3"/>
                </a:solidFill>
                <a:latin typeface="Georgia"/>
                <a:cs typeface="Georgia"/>
              </a:rPr>
              <a:t> </a:t>
            </a:r>
            <a:r>
              <a:rPr sz="2800" b="1" spc="58" dirty="0">
                <a:solidFill>
                  <a:srgbClr val="F8F0E3"/>
                </a:solidFill>
                <a:latin typeface="Georgia"/>
                <a:cs typeface="Georgia"/>
              </a:rPr>
              <a:t>INTEGRATION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44013" y="154745"/>
            <a:ext cx="10346948" cy="386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Strategies to Win the Battle:-</a:t>
            </a:r>
          </a:p>
          <a:p>
            <a:pPr marL="0" marR="0">
              <a:lnSpc>
                <a:spcPts val="1899"/>
              </a:lnSpc>
              <a:spcBef>
                <a:spcPts val="2564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1) Unique Value Proposition:</a:t>
            </a:r>
          </a:p>
          <a:p>
            <a:pPr marL="0" marR="0">
              <a:lnSpc>
                <a:spcPts val="1899"/>
              </a:lnSpc>
              <a:spcBef>
                <a:spcPts val="332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Specialized Focus: Our platform uniquely combines circuit data sharing with advanced AI integration,</a:t>
            </a:r>
          </a:p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tailored specifically for engineers and researchers.</a:t>
            </a:r>
          </a:p>
          <a:p>
            <a:pPr marL="0" marR="0">
              <a:lnSpc>
                <a:spcPts val="1899"/>
              </a:lnSpc>
              <a:spcBef>
                <a:spcPts val="382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Real-Time Collaboration: Enables real-time data sharing and collaboration, enhancing productivity in circuit</a:t>
            </a:r>
          </a:p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design.</a:t>
            </a:r>
          </a:p>
          <a:p>
            <a:pPr marL="0" marR="0">
              <a:lnSpc>
                <a:spcPts val="1899"/>
              </a:lnSpc>
              <a:spcBef>
                <a:spcPts val="332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2) Strategic Partnerships:</a:t>
            </a:r>
          </a:p>
          <a:p>
            <a:pPr marL="0" marR="0">
              <a:lnSpc>
                <a:spcPts val="1899"/>
              </a:lnSpc>
              <a:spcBef>
                <a:spcPts val="382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Industry Alliances: Builds partnerships with key players and academic institutions to boost credibility and</a:t>
            </a:r>
          </a:p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reach.</a:t>
            </a:r>
          </a:p>
          <a:p>
            <a:pPr marL="0" marR="0">
              <a:lnSpc>
                <a:spcPts val="1899"/>
              </a:lnSpc>
              <a:spcBef>
                <a:spcPts val="332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Technology Integration: Works with other tech providers to enhance the platform with complementary</a:t>
            </a:r>
          </a:p>
          <a:p>
            <a:pPr marL="0" marR="0">
              <a:lnSpc>
                <a:spcPts val="1631"/>
              </a:lnSpc>
              <a:spcBef>
                <a:spcPts val="5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solutions.</a:t>
            </a:r>
          </a:p>
          <a:p>
            <a:pPr marL="0" marR="0">
              <a:lnSpc>
                <a:spcPts val="1899"/>
              </a:lnSpc>
              <a:spcBef>
                <a:spcPts val="332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3) Differentiation Strategies:</a:t>
            </a:r>
          </a:p>
          <a:p>
            <a:pPr marL="0" marR="0">
              <a:lnSpc>
                <a:spcPts val="1899"/>
              </a:lnSpc>
              <a:spcBef>
                <a:spcPts val="332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AI-Driven Insights: Utilizes sophisticated AI algorithms for actionable insights and predictive analytics,</a:t>
            </a:r>
          </a:p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distinguishing our platform from more generic AI tools.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4013" y="4025705"/>
            <a:ext cx="10094346" cy="770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User-Centric Design: Features an intuitive interface designed for circuit designers, ensuring ease of use.</a:t>
            </a:r>
          </a:p>
          <a:p>
            <a:pPr marL="0" marR="0">
              <a:lnSpc>
                <a:spcPts val="1899"/>
              </a:lnSpc>
              <a:spcBef>
                <a:spcPts val="332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Seamless Integration: Integrates smoothly with existing design tools and workflows, minimizing adoption</a:t>
            </a:r>
          </a:p>
          <a:p>
            <a:pPr marL="0" marR="0">
              <a:lnSpc>
                <a:spcPts val="1632"/>
              </a:lnSpc>
              <a:spcBef>
                <a:spcPts val="5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barriers.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4013" y="4799897"/>
            <a:ext cx="2982812" cy="27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4) Adaptive Learning System: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4013" y="5083361"/>
            <a:ext cx="10346121" cy="156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Personalized AI: Implement an adaptive learning system that customizes AI recommendations and insights</a:t>
            </a:r>
          </a:p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based on individual user behavior and project history. This system can evolve and refine its suggestions</a:t>
            </a:r>
          </a:p>
          <a:p>
            <a:pPr marL="0" marR="0">
              <a:lnSpc>
                <a:spcPts val="1632"/>
              </a:lnSpc>
              <a:spcBef>
                <a:spcPts val="5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over time, offering increasingly relevant and precise guidance for circuit design and data management.</a:t>
            </a:r>
          </a:p>
          <a:p>
            <a:pPr marL="0" marR="0">
              <a:lnSpc>
                <a:spcPts val="1899"/>
              </a:lnSpc>
              <a:spcBef>
                <a:spcPts val="332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Project History Analysis: The AI examines the history of past projects, including design choices, problem</a:t>
            </a:r>
          </a:p>
          <a:p>
            <a:pPr marL="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areas, and successful strategies. This analysis helps the AI to provide contextually relevant advice,</a:t>
            </a:r>
          </a:p>
          <a:p>
            <a:pPr marL="0" marR="0">
              <a:lnSpc>
                <a:spcPts val="1632"/>
              </a:lnSpc>
              <a:spcBef>
                <a:spcPts val="5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VURCDL+ArialMT"/>
                <a:cs typeface="VURCDL+ArialMT"/>
              </a:rPr>
              <a:t>drawing from similar past experiences to solve current design challenges.</a:t>
            </a:r>
          </a:p>
          <a:p>
            <a:pPr marL="9705340" marR="0">
              <a:lnSpc>
                <a:spcPts val="1117"/>
              </a:lnSpc>
              <a:spcBef>
                <a:spcPts val="218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VURCDL+ArialMT"/>
                <a:cs typeface="VURCDL+ArialMT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224" y="420686"/>
            <a:ext cx="9964849" cy="1154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24E7F"/>
                </a:solidFill>
                <a:latin typeface="OKKBWU+Arial-BoldMT"/>
                <a:cs typeface="OKKBWU+Arial-BoldMT"/>
              </a:rPr>
              <a:t>FINANCIAL REQUIREMENTS &amp; CAPITAL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24E7F"/>
                </a:solidFill>
                <a:latin typeface="OKKBWU+Arial-BoldMT"/>
                <a:cs typeface="OKKBWU+Arial-BoldMT"/>
              </a:rPr>
              <a:t>DEPLOYMENT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5496" y="2130032"/>
            <a:ext cx="10482518" cy="256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URCDL+ArialMT"/>
                <a:cs typeface="VURCDL+ArialMT"/>
              </a:rPr>
              <a:t>We want to make an open source platform like Arduino. For data</a:t>
            </a:r>
          </a:p>
          <a:p>
            <a:pPr marL="0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URCDL+ArialMT"/>
                <a:cs typeface="VURCDL+ArialMT"/>
              </a:rPr>
              <a:t>gathering and the costs involved in making the website an</a:t>
            </a:r>
          </a:p>
          <a:p>
            <a:pPr marL="0" marR="0">
              <a:lnSpc>
                <a:spcPts val="3128"/>
              </a:lnSpc>
              <a:spcBef>
                <a:spcPts val="23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URCDL+ArialMT"/>
                <a:cs typeface="VURCDL+ArialMT"/>
              </a:rPr>
              <a:t>accessible one we would require monthly cloud hosting costs and</a:t>
            </a:r>
          </a:p>
          <a:p>
            <a:pPr marL="0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URCDL+ArialMT"/>
                <a:cs typeface="VURCDL+ArialMT"/>
              </a:rPr>
              <a:t>web development costs if needed. If data from laboratories cost</a:t>
            </a:r>
          </a:p>
          <a:p>
            <a:pPr marL="0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URCDL+ArialMT"/>
                <a:cs typeface="VURCDL+ArialMT"/>
              </a:rPr>
              <a:t>money then it would add to the sum required which at this point of</a:t>
            </a:r>
          </a:p>
          <a:p>
            <a:pPr marL="0" marR="0">
              <a:lnSpc>
                <a:spcPts val="3128"/>
              </a:lnSpc>
              <a:spcBef>
                <a:spcPts val="23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URCDL+ArialMT"/>
                <a:cs typeface="VURCDL+ArialMT"/>
              </a:rPr>
              <a:t>time is undeterminable.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94234" y="6471234"/>
            <a:ext cx="293662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VURCDL+ArialMT"/>
                <a:cs typeface="VURCDL+ArialMT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8815" y="467793"/>
            <a:ext cx="9114989" cy="66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224E7F"/>
                </a:solidFill>
                <a:latin typeface="OKKBWU+Arial-BoldMT"/>
                <a:cs typeface="OKKBWU+Arial-BoldMT"/>
              </a:rPr>
              <a:t>MONETIZATION OPPORTUNITIES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440" y="1277017"/>
            <a:ext cx="1587283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1) Acquisition: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3440" y="1703737"/>
            <a:ext cx="10906004" cy="567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Potential Buyers: Major tech firms (e.g., Siemens, Intel) or circuit design companies (e.g., Cadence Design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Systems) may acquire the platform to integrate its specialized features.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3440" y="2404777"/>
            <a:ext cx="441963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2) Licensing and Partnership Agreements: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3440" y="2831497"/>
            <a:ext cx="10933862" cy="567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Licensing Deals: Licensing the technology to larger firms could generate returns while keeping the platform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operational.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3440" y="3532537"/>
            <a:ext cx="132073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3) Mergers: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440" y="3959256"/>
            <a:ext cx="10959954" cy="567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Strategic Mergers: Merging with a company offering complementary technologies could enhance value and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market position.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3440" y="4660296"/>
            <a:ext cx="209546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4) Secondary Sale: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3440" y="5087017"/>
            <a:ext cx="10741642" cy="567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Private Equity Transaction: Selling shares to private equity firms or venture capitalists could provide cash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while supporting ongoing growth.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94234" y="6471234"/>
            <a:ext cx="293662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VURCDL+ArialMT"/>
                <a:cs typeface="VURCDL+ArialMT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8192" y="245587"/>
            <a:ext cx="6666479" cy="1154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24E7F"/>
                </a:solidFill>
                <a:latin typeface="OKKBWU+Arial-BoldMT"/>
                <a:cs typeface="OKKBWU+Arial-BoldMT"/>
              </a:rPr>
              <a:t>INTRODUCING THE MINDS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24E7F"/>
                </a:solidFill>
                <a:latin typeface="OKKBWU+Arial-BoldMT"/>
                <a:cs typeface="OKKBWU+Arial-BoldMT"/>
              </a:rPr>
              <a:t>BEHIND THE INNOVATION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08192" y="1649658"/>
            <a:ext cx="499681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OKKBWU+Arial-BoldMT"/>
                <a:cs typeface="OKKBWU+Arial-BoldMT"/>
              </a:rPr>
              <a:t>THARUN P -</a:t>
            </a:r>
            <a:r>
              <a:rPr sz="1800" b="1" spc="-23" dirty="0">
                <a:solidFill>
                  <a:srgbClr val="000000"/>
                </a:solidFill>
                <a:latin typeface="OKKBWU+Arial-BoldMT"/>
                <a:cs typeface="OKKBWU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OKKBWU+Arial-BoldMT"/>
                <a:cs typeface="OKKBWU+Arial-BoldMT"/>
              </a:rPr>
              <a:t>Co-founder and Lead Developer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08192" y="2056058"/>
            <a:ext cx="695900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OKKBWU+Arial-BoldMT"/>
                <a:cs typeface="OKKBWU+Arial-BoldMT"/>
              </a:rPr>
              <a:t>Contact Details: +91 63853 55005; tharun01092004@gmail.com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08192" y="2863110"/>
            <a:ext cx="7218458" cy="553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VURCDL+ArialMT"/>
                <a:cs typeface="VURCDL+ArialMT"/>
              </a:rPr>
              <a:t>•</a:t>
            </a:r>
            <a:r>
              <a:rPr sz="1850" spc="1088" dirty="0">
                <a:solidFill>
                  <a:srgbClr val="000000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Responsible for the technical aspects of the project. With extensive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experience in web development and AI integration.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08192" y="3523510"/>
            <a:ext cx="7702405" cy="807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VURCDL+ArialMT"/>
                <a:cs typeface="VURCDL+ArialMT"/>
              </a:rPr>
              <a:t>•</a:t>
            </a:r>
            <a:r>
              <a:rPr sz="1850" spc="1088" dirty="0">
                <a:solidFill>
                  <a:srgbClr val="000000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Developing the core functionalities of the platform, ensuring it is efficient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and user-friendly, and integrating advanced AI features to enhance data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sharing capabilities.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08192" y="4437910"/>
            <a:ext cx="7790609" cy="553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VURCDL+ArialMT"/>
                <a:cs typeface="VURCDL+ArialMT"/>
              </a:rPr>
              <a:t>•</a:t>
            </a:r>
            <a:r>
              <a:rPr sz="1850" spc="1088" dirty="0">
                <a:solidFill>
                  <a:srgbClr val="000000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Worked on several successful web-based projects, AI ML based projects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and currently holds patent for one project.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45229" y="6471234"/>
            <a:ext cx="223031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404040"/>
                </a:solidFill>
                <a:latin typeface="VURCDL+ArialMT"/>
                <a:cs typeface="VURCDL+ArialMT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37755" y="822808"/>
            <a:ext cx="6629130" cy="699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OKKBWU+Arial-BoldMT"/>
                <a:cs typeface="OKKBWU+Arial-BoldMT"/>
              </a:rPr>
              <a:t>RAMASUBRAMANIAN V -</a:t>
            </a:r>
            <a:r>
              <a:rPr sz="1800" b="1" spc="12" dirty="0">
                <a:solidFill>
                  <a:srgbClr val="000000"/>
                </a:solidFill>
                <a:latin typeface="OKKBWU+Arial-BoldMT"/>
                <a:cs typeface="OKKBWU+Arial-BoldMT"/>
              </a:rPr>
              <a:t> </a:t>
            </a:r>
            <a:r>
              <a:rPr sz="1800" b="1" dirty="0">
                <a:solidFill>
                  <a:srgbClr val="000000"/>
                </a:solidFill>
                <a:latin typeface="OKKBWU+Arial-BoldMT"/>
                <a:cs typeface="OKKBWU+Arial-BoldMT"/>
              </a:rPr>
              <a:t>Co-founder and Project Manager</a:t>
            </a:r>
          </a:p>
          <a:p>
            <a:pPr marL="0" marR="0">
              <a:lnSpc>
                <a:spcPts val="2010"/>
              </a:lnSpc>
              <a:spcBef>
                <a:spcPts val="1189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OKKBWU+Arial-BoldMT"/>
                <a:cs typeface="OKKBWU+Arial-BoldMT"/>
              </a:rPr>
              <a:t>Contact Details: +91 7904964156; ramvaithy783@gmail.com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37755" y="2036260"/>
            <a:ext cx="7936034" cy="553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VURCDL+ArialMT"/>
                <a:cs typeface="VURCDL+ArialMT"/>
              </a:rPr>
              <a:t>•</a:t>
            </a:r>
            <a:r>
              <a:rPr sz="1850" spc="1088" dirty="0">
                <a:solidFill>
                  <a:srgbClr val="000000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Responsible for the project's progress and ensuring that all milestones are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met before deadlines.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37755" y="2696660"/>
            <a:ext cx="7828746" cy="553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VURCDL+ArialMT"/>
                <a:cs typeface="VURCDL+ArialMT"/>
              </a:rPr>
              <a:t>•</a:t>
            </a:r>
            <a:r>
              <a:rPr sz="1850" spc="1088" dirty="0">
                <a:solidFill>
                  <a:srgbClr val="000000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Worked with UI/UX design tools, Figma and Canva, has a very good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experience in design tools for websites, video making, poster making etc.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37755" y="3357060"/>
            <a:ext cx="7943578" cy="1061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VURCDL+ArialMT"/>
                <a:cs typeface="VURCDL+ArialMT"/>
              </a:rPr>
              <a:t>•</a:t>
            </a:r>
            <a:r>
              <a:rPr sz="1850" spc="1088" dirty="0">
                <a:solidFill>
                  <a:srgbClr val="000000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Brings a unique blend of organizational skills and creative expertise to the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team and also has roles in coordinating tasks, managing resources, and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maintaining clear communication among team members to ensure smooth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operations and timely delivery of project goals.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45229" y="6471234"/>
            <a:ext cx="223031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404040"/>
                </a:solidFill>
                <a:latin typeface="VURCDL+ArialMT"/>
                <a:cs typeface="VURCDL+ArialMT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46793" y="440919"/>
            <a:ext cx="2692400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224E7F"/>
                </a:solidFill>
                <a:latin typeface="OKKBWU+Arial-BoldMT"/>
                <a:cs typeface="OKKBWU+Arial-BoldMT"/>
              </a:rPr>
              <a:t>PROBLEM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8840" y="1467492"/>
            <a:ext cx="6925464" cy="2034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VURCDL+ArialMT"/>
                <a:cs typeface="VURCDL+ArialMT"/>
              </a:rPr>
              <a:t>In the rapidly evolving field of electronics, many innovators and small</a:t>
            </a:r>
          </a:p>
          <a:p>
            <a:pPr marL="0" marR="0">
              <a:lnSpc>
                <a:spcPts val="1675"/>
              </a:lnSpc>
              <a:spcBef>
                <a:spcPts val="61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VURCDL+ArialMT"/>
                <a:cs typeface="VURCDL+ArialMT"/>
              </a:rPr>
              <a:t>organizations struggle with severe budget and equipment limitations that impede</a:t>
            </a:r>
          </a:p>
          <a:p>
            <a:pPr marL="0" marR="0">
              <a:lnSpc>
                <a:spcPts val="1675"/>
              </a:lnSpc>
              <a:spcBef>
                <a:spcPts val="66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VURCDL+ArialMT"/>
                <a:cs typeface="VURCDL+ArialMT"/>
              </a:rPr>
              <a:t>their access to essential circuit data and advanced simulation tools. These</a:t>
            </a:r>
          </a:p>
          <a:p>
            <a:pPr marL="0" marR="0">
              <a:lnSpc>
                <a:spcPts val="1675"/>
              </a:lnSpc>
              <a:spcBef>
                <a:spcPts val="61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VURCDL+ArialMT"/>
                <a:cs typeface="VURCDL+ArialMT"/>
              </a:rPr>
              <a:t>constraints not only stifle creativity and experimentation but also create</a:t>
            </a:r>
          </a:p>
          <a:p>
            <a:pPr marL="0" marR="0">
              <a:lnSpc>
                <a:spcPts val="1675"/>
              </a:lnSpc>
              <a:spcBef>
                <a:spcPts val="61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VURCDL+ArialMT"/>
                <a:cs typeface="VURCDL+ArialMT"/>
              </a:rPr>
              <a:t>significant barriers to developing and validating new designs. The lack of</a:t>
            </a:r>
          </a:p>
          <a:p>
            <a:pPr marL="0" marR="0">
              <a:lnSpc>
                <a:spcPts val="1675"/>
              </a:lnSpc>
              <a:spcBef>
                <a:spcPts val="66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VURCDL+ArialMT"/>
                <a:cs typeface="VURCDL+ArialMT"/>
              </a:rPr>
              <a:t>affordable resources slows down progress and keeps promising ideas from</a:t>
            </a:r>
          </a:p>
          <a:p>
            <a:pPr marL="0" marR="0">
              <a:lnSpc>
                <a:spcPts val="1675"/>
              </a:lnSpc>
              <a:spcBef>
                <a:spcPts val="61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VURCDL+ArialMT"/>
                <a:cs typeface="VURCDL+ArialMT"/>
              </a:rPr>
              <a:t>reaching their full potential.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08840" y="3844932"/>
            <a:ext cx="6597040" cy="1142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VURCDL+ArialMT"/>
                <a:cs typeface="VURCDL+ArialMT"/>
              </a:rPr>
              <a:t>For many in the electronics community, high costs and limited access to</a:t>
            </a:r>
          </a:p>
          <a:p>
            <a:pPr marL="0" marR="0">
              <a:lnSpc>
                <a:spcPts val="1675"/>
              </a:lnSpc>
              <a:spcBef>
                <a:spcPts val="61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VURCDL+ArialMT"/>
                <a:cs typeface="VURCDL+ArialMT"/>
              </a:rPr>
              <a:t>sophisticated tools prevent effective experimentation and design. This gap in</a:t>
            </a:r>
          </a:p>
          <a:p>
            <a:pPr marL="0" marR="0">
              <a:lnSpc>
                <a:spcPts val="1675"/>
              </a:lnSpc>
              <a:spcBef>
                <a:spcPts val="66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VURCDL+ArialMT"/>
                <a:cs typeface="VURCDL+ArialMT"/>
              </a:rPr>
              <a:t>resources curtails innovation and hinders progress, as individuals and small</a:t>
            </a:r>
          </a:p>
          <a:p>
            <a:pPr marL="0" marR="0">
              <a:lnSpc>
                <a:spcPts val="1675"/>
              </a:lnSpc>
              <a:spcBef>
                <a:spcPts val="61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VURCDL+ArialMT"/>
                <a:cs typeface="VURCDL+ArialMT"/>
              </a:rPr>
              <a:t>teams cannot easily test or refine their circuit ideas.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63266" y="6471234"/>
            <a:ext cx="223031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VURCDL+ArialMT"/>
                <a:cs typeface="VURCDL+ArialMT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03739" y="349049"/>
            <a:ext cx="2973827" cy="648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03"/>
              </a:lnSpc>
              <a:spcBef>
                <a:spcPts val="0"/>
              </a:spcBef>
              <a:spcAft>
                <a:spcPts val="0"/>
              </a:spcAft>
            </a:pPr>
            <a:r>
              <a:rPr sz="4300" b="1" dirty="0">
                <a:solidFill>
                  <a:srgbClr val="F8F0E3"/>
                </a:solidFill>
                <a:latin typeface="OKKBWU+Arial-BoldMT"/>
                <a:cs typeface="OKKBWU+Arial-BoldMT"/>
              </a:rPr>
              <a:t>SOLUTION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8839" y="1792629"/>
            <a:ext cx="7213438" cy="14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VURCDL+ArialMT"/>
                <a:cs typeface="VURCDL+ArialMT"/>
              </a:rPr>
              <a:t>In today's tech-driven world, circuit data sharing is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VURCDL+ArialMT"/>
                <a:cs typeface="VURCDL+ArialMT"/>
              </a:rPr>
              <a:t>essential for collaboration and innovation. This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VURCDL+ArialMT"/>
                <a:cs typeface="VURCDL+ArialMT"/>
              </a:rPr>
              <a:t>presentation explores the design of a web platform that</a:t>
            </a:r>
          </a:p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VURCDL+ArialMT"/>
                <a:cs typeface="VURCDL+ArialMT"/>
              </a:rPr>
              <a:t>facilitates this sharing while integrating AI technologies to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VURCDL+ArialMT"/>
                <a:cs typeface="VURCDL+ArialMT"/>
              </a:rPr>
              <a:t>enhance data analysis and decision-making processes.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08839" y="3286149"/>
            <a:ext cx="7247435" cy="1691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VURCDL+ArialMT"/>
                <a:cs typeface="VURCDL+ArialMT"/>
              </a:rPr>
              <a:t>Our web platform is designed to tackle the problem of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VURCDL+ArialMT"/>
                <a:cs typeface="VURCDL+ArialMT"/>
              </a:rPr>
              <a:t>limited access to diverse and current circuit data and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VURCDL+ArialMT"/>
                <a:cs typeface="VURCDL+ArialMT"/>
              </a:rPr>
              <a:t>simulation resources in electronics design. By providing a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VURCDL+ArialMT"/>
                <a:cs typeface="VURCDL+ArialMT"/>
              </a:rPr>
              <a:t>space where engineers and designers can upload, share,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VURCDL+ArialMT"/>
                <a:cs typeface="VURCDL+ArialMT"/>
              </a:rPr>
              <a:t>and access circuit data, our platform addresses the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VURCDL+ArialMT"/>
                <a:cs typeface="VURCDL+ArialMT"/>
              </a:rPr>
              <a:t>critical need for a broader range of resources.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63175" y="782322"/>
            <a:ext cx="10201377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224E7F"/>
                </a:solidFill>
                <a:latin typeface="OKKBWU+Arial-BoldMT"/>
                <a:cs typeface="OKKBWU+Arial-BoldMT"/>
              </a:rPr>
              <a:t>ADVANTAGES OF THE</a:t>
            </a:r>
            <a:r>
              <a:rPr lang="en-US" sz="4400" b="1" dirty="0">
                <a:solidFill>
                  <a:srgbClr val="224E7F"/>
                </a:solidFill>
                <a:latin typeface="OKKBWU+Arial-BoldMT"/>
                <a:cs typeface="OKKBWU+Arial-BoldMT"/>
              </a:rPr>
              <a:t> </a:t>
            </a:r>
            <a:r>
              <a:rPr lang="en-IN" sz="4400" b="1" dirty="0">
                <a:solidFill>
                  <a:srgbClr val="224E7F"/>
                </a:solidFill>
                <a:latin typeface="OKKBWU+Arial-BoldMT"/>
                <a:cs typeface="OKKBWU+Arial-BoldMT"/>
              </a:rPr>
              <a:t>PLATFORM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3175" y="1825744"/>
            <a:ext cx="9599098" cy="1122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VURCDL+ArialMT"/>
                <a:cs typeface="VURCDL+ArialMT"/>
              </a:rPr>
              <a:t>•</a:t>
            </a:r>
            <a:r>
              <a:rPr sz="1850" spc="638" dirty="0">
                <a:solidFill>
                  <a:srgbClr val="000000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Centralized Data Sharing: Users can upload their circuit designs and simulation data to our</a:t>
            </a:r>
          </a:p>
          <a:p>
            <a:pPr marL="228600" marR="0">
              <a:lnSpc>
                <a:spcPts val="2010"/>
              </a:lnSpc>
              <a:spcBef>
                <a:spcPts val="138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platform, creating a rich repository of diverse and up-to-date information. This centralization</a:t>
            </a:r>
          </a:p>
          <a:p>
            <a:pPr marL="22860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of resources ensures that all users have access to a wide variety of designs and data that</a:t>
            </a:r>
          </a:p>
          <a:p>
            <a:pPr marL="22860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they might not otherwise encounter.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3175" y="3075424"/>
            <a:ext cx="9537832" cy="1122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VURCDL+ArialMT"/>
                <a:cs typeface="VURCDL+ArialMT"/>
              </a:rPr>
              <a:t>•</a:t>
            </a:r>
            <a:r>
              <a:rPr sz="1850" spc="638" dirty="0">
                <a:solidFill>
                  <a:srgbClr val="000000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AI Integration: The platform leverages advanced Artificial Intelligence tools to analyze and</a:t>
            </a:r>
          </a:p>
          <a:p>
            <a:pPr marL="228600" marR="0">
              <a:lnSpc>
                <a:spcPts val="2010"/>
              </a:lnSpc>
              <a:spcBef>
                <a:spcPts val="138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simulate the shared circuit data. AI-driven simulations provide valuable insights and</a:t>
            </a:r>
          </a:p>
          <a:p>
            <a:pPr marL="22860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optimizations that enhance the design process, helping users explore new possibilities and</a:t>
            </a:r>
          </a:p>
          <a:p>
            <a:pPr marL="22860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refine their ideas more efficiently.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3175" y="4325104"/>
            <a:ext cx="9753404" cy="1122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VURCDL+ArialMT"/>
                <a:cs typeface="VURCDL+ArialMT"/>
              </a:rPr>
              <a:t>•</a:t>
            </a:r>
            <a:r>
              <a:rPr sz="1850" spc="638" dirty="0">
                <a:solidFill>
                  <a:srgbClr val="000000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Seamless Collaboration: By facilitating easy sharing and access to circuit data, the platform</a:t>
            </a:r>
          </a:p>
          <a:p>
            <a:pPr marL="228600" marR="0">
              <a:lnSpc>
                <a:spcPts val="2010"/>
              </a:lnSpc>
              <a:spcBef>
                <a:spcPts val="138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fosters a collaborative environment where engineers and designers can work together more</a:t>
            </a:r>
          </a:p>
          <a:p>
            <a:pPr marL="22860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effectively. This collaborative approach accelerates innovation, as users can build upon each</a:t>
            </a:r>
          </a:p>
          <a:p>
            <a:pPr marL="22860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URCDL+ArialMT"/>
                <a:cs typeface="VURCDL+ArialMT"/>
              </a:rPr>
              <a:t>other’s work and rapidly test and iterate on new concepts.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19204" y="6471234"/>
            <a:ext cx="223031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VURCDL+ArialMT"/>
                <a:cs typeface="VURCDL+ArialMT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71864" y="548680"/>
            <a:ext cx="643960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03"/>
              </a:lnSpc>
              <a:spcBef>
                <a:spcPts val="0"/>
              </a:spcBef>
              <a:spcAft>
                <a:spcPts val="0"/>
              </a:spcAft>
            </a:pPr>
            <a:r>
              <a:rPr sz="4300" b="1" dirty="0">
                <a:solidFill>
                  <a:srgbClr val="F8F0E3"/>
                </a:solidFill>
                <a:latin typeface="OKKBWU+Arial-BoldMT"/>
                <a:cs typeface="OKKBWU+Arial-BoldMT"/>
              </a:rPr>
              <a:t>SECURITY</a:t>
            </a:r>
            <a:r>
              <a:rPr lang="en-US" sz="4300" b="1" dirty="0">
                <a:solidFill>
                  <a:srgbClr val="F8F0E3"/>
                </a:solidFill>
                <a:latin typeface="OKKBWU+Arial-BoldMT"/>
                <a:cs typeface="OKKBWU+Arial-BoldMT"/>
              </a:rPr>
              <a:t> </a:t>
            </a:r>
            <a:r>
              <a:rPr sz="4300" b="1" dirty="0">
                <a:solidFill>
                  <a:srgbClr val="F8F0E3"/>
                </a:solidFill>
                <a:latin typeface="OKKBWU+Arial-BoldMT"/>
                <a:cs typeface="OKKBWU+Arial-BoldMT"/>
              </a:rPr>
              <a:t>MEASURES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70259" y="1816828"/>
            <a:ext cx="6886994" cy="1607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F8F0E3"/>
                </a:solidFill>
                <a:latin typeface="VURCDL+ArialMT"/>
                <a:cs typeface="VURCDL+ArialMT"/>
              </a:rPr>
              <a:t>•</a:t>
            </a:r>
            <a:r>
              <a:rPr sz="2050" spc="1413" dirty="0">
                <a:solidFill>
                  <a:srgbClr val="F8F0E3"/>
                </a:solidFill>
                <a:latin typeface="VURCDL+ArialMT"/>
                <a:cs typeface="VURCDL+ArialMT"/>
              </a:rPr>
              <a:t> </a:t>
            </a:r>
            <a:r>
              <a:rPr sz="2000" dirty="0">
                <a:solidFill>
                  <a:srgbClr val="F8F0E3"/>
                </a:solidFill>
                <a:latin typeface="VURCDL+ArialMT"/>
                <a:cs typeface="VURCDL+ArialMT"/>
              </a:rPr>
              <a:t>The platform will include features such as user</a:t>
            </a:r>
          </a:p>
          <a:p>
            <a:pPr marL="342900" marR="0">
              <a:lnSpc>
                <a:spcPts val="2234"/>
              </a:lnSpc>
              <a:spcBef>
                <a:spcPts val="1115"/>
              </a:spcBef>
              <a:spcAft>
                <a:spcPts val="0"/>
              </a:spcAft>
            </a:pPr>
            <a:r>
              <a:rPr sz="2000" dirty="0">
                <a:solidFill>
                  <a:srgbClr val="F8F0E3"/>
                </a:solidFill>
                <a:latin typeface="VURCDL+ArialMT"/>
                <a:cs typeface="VURCDL+ArialMT"/>
              </a:rPr>
              <a:t>authentication, data upload/download capabilities, and</a:t>
            </a:r>
          </a:p>
          <a:p>
            <a:pPr marL="342900" marR="0">
              <a:lnSpc>
                <a:spcPts val="2234"/>
              </a:lnSpc>
              <a:spcBef>
                <a:spcPts val="1175"/>
              </a:spcBef>
              <a:spcAft>
                <a:spcPts val="0"/>
              </a:spcAft>
            </a:pPr>
            <a:r>
              <a:rPr sz="2000" dirty="0">
                <a:solidFill>
                  <a:srgbClr val="F8F0E3"/>
                </a:solidFill>
                <a:latin typeface="VURCDL+ArialMT"/>
                <a:cs typeface="VURCDL+ArialMT"/>
              </a:rPr>
              <a:t>collaboration tools. These features ensure that users can</a:t>
            </a:r>
          </a:p>
          <a:p>
            <a:pPr marL="342900" marR="0">
              <a:lnSpc>
                <a:spcPts val="2234"/>
              </a:lnSpc>
              <a:spcBef>
                <a:spcPts val="1175"/>
              </a:spcBef>
              <a:spcAft>
                <a:spcPts val="0"/>
              </a:spcAft>
            </a:pPr>
            <a:r>
              <a:rPr sz="2000" dirty="0">
                <a:solidFill>
                  <a:srgbClr val="F8F0E3"/>
                </a:solidFill>
                <a:latin typeface="VURCDL+ArialMT"/>
                <a:cs typeface="VURCDL+ArialMT"/>
              </a:rPr>
              <a:t>securely share and manage their circuit data effectively.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70259" y="3676108"/>
            <a:ext cx="7197597" cy="1607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F8F0E3"/>
                </a:solidFill>
                <a:latin typeface="VURCDL+ArialMT"/>
                <a:cs typeface="VURCDL+ArialMT"/>
              </a:rPr>
              <a:t>•</a:t>
            </a:r>
            <a:r>
              <a:rPr sz="2050" spc="1413" dirty="0">
                <a:solidFill>
                  <a:srgbClr val="F8F0E3"/>
                </a:solidFill>
                <a:latin typeface="VURCDL+ArialMT"/>
                <a:cs typeface="VURCDL+ArialMT"/>
              </a:rPr>
              <a:t> </a:t>
            </a:r>
            <a:r>
              <a:rPr sz="2000" dirty="0">
                <a:solidFill>
                  <a:srgbClr val="F8F0E3"/>
                </a:solidFill>
                <a:latin typeface="VURCDL+ArialMT"/>
                <a:cs typeface="VURCDL+ArialMT"/>
              </a:rPr>
              <a:t>To protect sensitive information, the platform will implement</a:t>
            </a:r>
          </a:p>
          <a:p>
            <a:pPr marL="342900" marR="0">
              <a:lnSpc>
                <a:spcPts val="2234"/>
              </a:lnSpc>
              <a:spcBef>
                <a:spcPts val="1115"/>
              </a:spcBef>
              <a:spcAft>
                <a:spcPts val="0"/>
              </a:spcAft>
            </a:pPr>
            <a:r>
              <a:rPr sz="2000" dirty="0">
                <a:solidFill>
                  <a:srgbClr val="F8F0E3"/>
                </a:solidFill>
                <a:latin typeface="VURCDL+ArialMT"/>
                <a:cs typeface="VURCDL+ArialMT"/>
              </a:rPr>
              <a:t>robust security protocols such as encryption, secure access</a:t>
            </a:r>
          </a:p>
          <a:p>
            <a:pPr marL="342900" marR="0">
              <a:lnSpc>
                <a:spcPts val="2234"/>
              </a:lnSpc>
              <a:spcBef>
                <a:spcPts val="1175"/>
              </a:spcBef>
              <a:spcAft>
                <a:spcPts val="0"/>
              </a:spcAft>
            </a:pPr>
            <a:r>
              <a:rPr sz="2000" dirty="0">
                <a:solidFill>
                  <a:srgbClr val="F8F0E3"/>
                </a:solidFill>
                <a:latin typeface="VURCDL+ArialMT"/>
                <a:cs typeface="VURCDL+ArialMT"/>
              </a:rPr>
              <a:t>controls, and regular security audits. These measures are</a:t>
            </a:r>
          </a:p>
          <a:p>
            <a:pPr marL="342900" marR="0">
              <a:lnSpc>
                <a:spcPts val="2234"/>
              </a:lnSpc>
              <a:spcBef>
                <a:spcPts val="1175"/>
              </a:spcBef>
              <a:spcAft>
                <a:spcPts val="0"/>
              </a:spcAft>
            </a:pPr>
            <a:r>
              <a:rPr sz="2000" dirty="0">
                <a:solidFill>
                  <a:srgbClr val="F8F0E3"/>
                </a:solidFill>
                <a:latin typeface="VURCDL+ArialMT"/>
                <a:cs typeface="VURCDL+ArialMT"/>
              </a:rPr>
              <a:t>crucial for maintaining user trust and data integrity.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164" y="920687"/>
            <a:ext cx="6553284" cy="1154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8F0E3"/>
                </a:solidFill>
                <a:latin typeface="OKKBWU+Arial-BoldMT"/>
                <a:cs typeface="OKKBWU+Arial-BoldMT"/>
              </a:rPr>
              <a:t>MARKET SEGMENTATION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8F0E3"/>
                </a:solidFill>
                <a:latin typeface="OKKBWU+Arial-BoldMT"/>
                <a:cs typeface="OKKBWU+Arial-BoldMT"/>
              </a:rPr>
              <a:t>STRATEGY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439" y="2198386"/>
            <a:ext cx="6419959" cy="1315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FFFFFF"/>
                </a:solidFill>
                <a:latin typeface="VURCDL+ArialMT"/>
                <a:cs typeface="VURCDL+ArialMT"/>
              </a:rPr>
              <a:t>•</a:t>
            </a:r>
            <a:r>
              <a:rPr sz="1850" spc="1088" dirty="0">
                <a:solidFill>
                  <a:srgbClr val="FFFFFF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Professional Engineers and Designers: Target experienced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professionals in electronics who need access to diverse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circuit data and advanced simulation tools. Highlight the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platform's ability to enhance design efficiency and foster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collaboration.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3439" y="3620786"/>
            <a:ext cx="6469797" cy="1061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FFFFFF"/>
                </a:solidFill>
                <a:latin typeface="VURCDL+ArialMT"/>
                <a:cs typeface="VURCDL+ArialMT"/>
              </a:rPr>
              <a:t>•</a:t>
            </a:r>
            <a:r>
              <a:rPr sz="1850" spc="1088" dirty="0">
                <a:solidFill>
                  <a:srgbClr val="FFFFFF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Educational Institutions: Focus on universities and technical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schools that require resources for teaching and research.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Emphasize the platform's educational benefits and its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potential to support hands-on learning.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3439" y="4789186"/>
            <a:ext cx="6432040" cy="1315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FFFFFF"/>
                </a:solidFill>
                <a:latin typeface="VURCDL+ArialMT"/>
                <a:cs typeface="VURCDL+ArialMT"/>
              </a:rPr>
              <a:t>•</a:t>
            </a:r>
            <a:r>
              <a:rPr sz="1850" spc="1088" dirty="0">
                <a:solidFill>
                  <a:srgbClr val="FFFFFF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Startups and Small Enterprises: Cater to emerging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companies and small teams that face resource constraints.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Showcase how the platform provides access to high-quality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data and AI-driven tools without the need for extensive</a:t>
            </a:r>
          </a:p>
          <a:p>
            <a:pPr marL="28575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investments.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70000" y="6469964"/>
            <a:ext cx="223031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VURCDL+ArialMT"/>
                <a:cs typeface="VURCDL+ArialMT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44013" y="924992"/>
            <a:ext cx="7565435" cy="66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F8F0E3"/>
                </a:solidFill>
                <a:latin typeface="OKKBWU+Arial-BoldMT"/>
                <a:cs typeface="OKKBWU+Arial-BoldMT"/>
              </a:rPr>
              <a:t>COMPETITIVE LANDSCAPE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4013" y="1743946"/>
            <a:ext cx="351693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Current and Future Competitors:-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4013" y="2439237"/>
            <a:ext cx="10212857" cy="573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FFFFFF"/>
                </a:solidFill>
                <a:latin typeface="VURCDL+ArialMT"/>
                <a:cs typeface="VURCDL+ArialMT"/>
              </a:rPr>
              <a:t>•</a:t>
            </a:r>
            <a:r>
              <a:rPr sz="1850" spc="1088" dirty="0">
                <a:solidFill>
                  <a:srgbClr val="FFFFFF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Circuit Design Platforms: Platforms like Altium Designer, KiCad, and OrCAD offer extensive tools</a:t>
            </a:r>
          </a:p>
          <a:p>
            <a:pPr marL="285750" marR="0">
              <a:lnSpc>
                <a:spcPts val="2010"/>
              </a:lnSpc>
              <a:spcBef>
                <a:spcPts val="138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for circuit design and data management.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4013" y="3064077"/>
            <a:ext cx="9809639" cy="573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FFFFFF"/>
                </a:solidFill>
                <a:latin typeface="VURCDL+ArialMT"/>
                <a:cs typeface="VURCDL+ArialMT"/>
              </a:rPr>
              <a:t>•</a:t>
            </a:r>
            <a:r>
              <a:rPr sz="1850" spc="1088" dirty="0">
                <a:solidFill>
                  <a:srgbClr val="FFFFFF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Data Sharing Solutions: Services like GitHub and Bitbucket provide general data sharing and</a:t>
            </a:r>
          </a:p>
          <a:p>
            <a:pPr marL="285750" marR="0">
              <a:lnSpc>
                <a:spcPts val="2010"/>
              </a:lnSpc>
              <a:spcBef>
                <a:spcPts val="138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version control, but are not specialized for circuit data.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44013" y="3688917"/>
            <a:ext cx="9161788" cy="573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FFFFFF"/>
                </a:solidFill>
                <a:latin typeface="VURCDL+ArialMT"/>
                <a:cs typeface="VURCDL+ArialMT"/>
              </a:rPr>
              <a:t>•</a:t>
            </a:r>
            <a:r>
              <a:rPr sz="1850" spc="1088" dirty="0">
                <a:solidFill>
                  <a:srgbClr val="FFFFFF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AI Integration Tools: Companies such as Ansys and Siemens provide AI-driven design</a:t>
            </a:r>
          </a:p>
          <a:p>
            <a:pPr marL="285750" marR="0">
              <a:lnSpc>
                <a:spcPts val="2010"/>
              </a:lnSpc>
              <a:spcBef>
                <a:spcPts val="138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optimization and simulation tools, though not specifically for circuit data sharing.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4013" y="4313757"/>
            <a:ext cx="9668062" cy="573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FFFFFF"/>
                </a:solidFill>
                <a:latin typeface="VURCDL+ArialMT"/>
                <a:cs typeface="VURCDL+ArialMT"/>
              </a:rPr>
              <a:t>•</a:t>
            </a:r>
            <a:r>
              <a:rPr sz="1850" spc="1088" dirty="0">
                <a:solidFill>
                  <a:srgbClr val="FFFFFF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Niche Circuit Platforms: New startups or niche players focusing on integrating AI with circuit</a:t>
            </a:r>
          </a:p>
          <a:p>
            <a:pPr marL="285750" marR="0">
              <a:lnSpc>
                <a:spcPts val="2010"/>
              </a:lnSpc>
              <a:spcBef>
                <a:spcPts val="138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design and data sharing.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44013" y="4938597"/>
            <a:ext cx="10290998" cy="573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FFFFFF"/>
                </a:solidFill>
                <a:latin typeface="VURCDL+ArialMT"/>
                <a:cs typeface="VURCDL+ArialMT"/>
              </a:rPr>
              <a:t>•</a:t>
            </a:r>
            <a:r>
              <a:rPr sz="1850" spc="1088" dirty="0">
                <a:solidFill>
                  <a:srgbClr val="FFFFFF"/>
                </a:solidFill>
                <a:latin typeface="VURCDL+ArialMT"/>
                <a:cs typeface="VURCDL+ArialMT"/>
              </a:rPr>
              <a:t> </a:t>
            </a: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AI-Based Design Tools: Future entrants in the AI-driven circuit design and optimization space that</a:t>
            </a:r>
          </a:p>
          <a:p>
            <a:pPr marL="285750" marR="0">
              <a:lnSpc>
                <a:spcPts val="2010"/>
              </a:lnSpc>
              <a:spcBef>
                <a:spcPts val="138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VURCDL+ArialMT"/>
                <a:cs typeface="VURCDL+ArialMT"/>
              </a:rPr>
              <a:t>may emerge as AI technology advances.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19204" y="6471234"/>
            <a:ext cx="223031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VURCDL+ArialMT"/>
                <a:cs typeface="VURCDL+ArialMT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1336</Words>
  <Application>Microsoft Office PowerPoint</Application>
  <PresentationFormat>Widescreen</PresentationFormat>
  <Paragraphs>154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Georgia</vt:lpstr>
      <vt:lpstr>OKKBWU+Arial-BoldMT</vt:lpstr>
      <vt:lpstr>Calibri</vt:lpstr>
      <vt:lpstr>VURCDL+ArialMT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Ramasu Bramanian V (00002499919)</cp:lastModifiedBy>
  <cp:revision>3</cp:revision>
  <dcterms:modified xsi:type="dcterms:W3CDTF">2024-07-28T10:31:55Z</dcterms:modified>
</cp:coreProperties>
</file>