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77" r:id="rId6"/>
    <p:sldId id="290" r:id="rId7"/>
    <p:sldId id="261" r:id="rId8"/>
    <p:sldId id="262" r:id="rId9"/>
    <p:sldId id="264" r:id="rId10"/>
    <p:sldId id="278" r:id="rId11"/>
    <p:sldId id="292" r:id="rId12"/>
    <p:sldId id="270" r:id="rId13"/>
    <p:sldId id="288" r:id="rId14"/>
    <p:sldId id="291" r:id="rId15"/>
    <p:sldId id="293" r:id="rId16"/>
    <p:sldId id="294" r:id="rId17"/>
    <p:sldId id="289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A6FA7D3-F598-6E03-677D-25FC6B893A02}" name="Juhi Khaitan" initials="JK" userId="562cac95bd382efd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7FA"/>
    <a:srgbClr val="D3CBE7"/>
    <a:srgbClr val="DED7E0"/>
    <a:srgbClr val="F9F9FB"/>
    <a:srgbClr val="D3D1DF"/>
    <a:srgbClr val="D1CFD5"/>
    <a:srgbClr val="CECAD9"/>
    <a:srgbClr val="ABB7C7"/>
    <a:srgbClr val="E0DDE4"/>
    <a:srgbClr val="8A8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33" autoAdjust="0"/>
  </p:normalViewPr>
  <p:slideViewPr>
    <p:cSldViewPr snapToGrid="0">
      <p:cViewPr varScale="1">
        <p:scale>
          <a:sx n="77" d="100"/>
          <a:sy n="77" d="100"/>
        </p:scale>
        <p:origin x="9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2712" y="48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tableStyles" Target="tableStyles.xml" /><Relationship Id="rId3" Type="http://schemas.openxmlformats.org/officeDocument/2006/relationships/customXml" Target="../customXml/item3.xml" /><Relationship Id="rId21" Type="http://schemas.openxmlformats.org/officeDocument/2006/relationships/handoutMaster" Target="handoutMasters/handoutMaster1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theme" Target="theme/theme1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notesMaster" Target="notesMasters/notesMaster1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viewProps" Target="viewProp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presProps" Target="presProps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commentAuthors" Target="commentAuthors.xml" /><Relationship Id="rId27" Type="http://schemas.microsoft.com/office/2018/10/relationships/authors" Target="author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9D7FC0-1DD1-4CA8-8112-A8C7F40EA6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0B4FAB-25C6-4E98-9EBB-B23B53E669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8C9BE-87B7-4760-A22C-329CE4983B43}" type="datetimeFigureOut">
              <a:rPr lang="en-US" smtClean="0"/>
              <a:t>7/29/2024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1D8D7A-73C0-4D72-A352-EECD76243E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E284F-EDF0-4258-A6DB-1E971D4551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36F7D-74B8-491D-9B56-3C7529DF59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432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89C1D-9DA7-4C69-9BE5-61F988705FB7}" type="datetimeFigureOut">
              <a:rPr lang="en-US" smtClean="0"/>
              <a:t>7/29/2024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B07D3-876E-4CE3-BE97-1887ED6BB6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259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the logo a bit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B07D3-876E-4CE3-BE97-1887ED6BB63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92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Master" Target="../slideMasters/slideMaster1.xml" 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outdoor, sky, nature, dune&#10;&#10;Description automatically generated">
            <a:extLst>
              <a:ext uri="{FF2B5EF4-FFF2-40B4-BE49-F238E27FC236}">
                <a16:creationId xmlns:a16="http://schemas.microsoft.com/office/drawing/2014/main" id="{9996762E-98CA-45F3-8778-C77264B50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6106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68840" y="4723772"/>
            <a:ext cx="1708784" cy="11563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D510E1D-A8A6-4E4B-8055-B484B48533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300" y="536574"/>
            <a:ext cx="7620000" cy="578485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BAFCD4-E08A-4CBF-B3C6-F99D6523EB03}"/>
              </a:ext>
            </a:extLst>
          </p:cNvPr>
          <p:cNvCxnSpPr>
            <a:cxnSpLocks/>
          </p:cNvCxnSpPr>
          <p:nvPr userDrawn="1"/>
        </p:nvCxnSpPr>
        <p:spPr>
          <a:xfrm flipH="1">
            <a:off x="9768840" y="5701668"/>
            <a:ext cx="242316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8480" y="1122363"/>
            <a:ext cx="4446270" cy="2387600"/>
          </a:xfrm>
        </p:spPr>
        <p:txBody>
          <a:bodyPr anchor="t">
            <a:noAutofit/>
          </a:bodyPr>
          <a:lstStyle>
            <a:lvl1pPr algn="l">
              <a:defRPr sz="66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7D2B5-DEF8-4833-801A-DC6C2692B9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41358" y="4162298"/>
            <a:ext cx="1993392" cy="1993392"/>
          </a:xfrm>
          <a:noFill/>
        </p:spPr>
        <p:txBody>
          <a:bodyPr spcFirstLastPara="1" wrap="square" lIns="91440" tIns="45720" rIns="91440" bIns="45720" numCol="1">
            <a:prstTxWarp prst="textCircle">
              <a:avLst/>
            </a:prstTxWarp>
            <a:spAutoFit/>
          </a:bodyPr>
          <a:lstStyle>
            <a:lvl1pPr>
              <a:defRPr lang="en-US" sz="2000" b="0" cap="all" spc="0" baseline="0" dirty="0">
                <a:ln w="0"/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riding horses&#10;&#10;Description automatically generated with medium confidence">
            <a:extLst>
              <a:ext uri="{FF2B5EF4-FFF2-40B4-BE49-F238E27FC236}">
                <a16:creationId xmlns:a16="http://schemas.microsoft.com/office/drawing/2014/main" id="{E72A4962-4D36-46EC-8ABF-17FD991808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230D65-DB5A-4BE3-9C4F-2537D5FDECB5}"/>
              </a:ext>
            </a:extLst>
          </p:cNvPr>
          <p:cNvSpPr/>
          <p:nvPr userDrawn="1"/>
        </p:nvSpPr>
        <p:spPr>
          <a:xfrm>
            <a:off x="1099958" y="2719393"/>
            <a:ext cx="3073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547229" y="3106128"/>
            <a:ext cx="2178858" cy="745593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Bullet 1</a:t>
            </a:r>
            <a:endParaRPr lang="en-ZA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47229" y="4333045"/>
            <a:ext cx="2178858" cy="1116118"/>
          </a:xfrm>
        </p:spPr>
        <p:txBody>
          <a:bodyPr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Bullet Description</a:t>
            </a:r>
            <a:endParaRPr lang="en-ZA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2FC193C-7F61-40CA-B97F-DE9D338DC965}"/>
              </a:ext>
            </a:extLst>
          </p:cNvPr>
          <p:cNvCxnSpPr>
            <a:cxnSpLocks/>
          </p:cNvCxnSpPr>
          <p:nvPr userDrawn="1"/>
        </p:nvCxnSpPr>
        <p:spPr>
          <a:xfrm>
            <a:off x="2179458" y="4036859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A93A97B-BCBE-41A6-8F7C-75F49A3E9414}"/>
              </a:ext>
            </a:extLst>
          </p:cNvPr>
          <p:cNvSpPr/>
          <p:nvPr userDrawn="1"/>
        </p:nvSpPr>
        <p:spPr>
          <a:xfrm>
            <a:off x="8043609" y="2719393"/>
            <a:ext cx="3073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C740CCCA-3569-463C-B2AC-A5A7F0D4978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90880" y="3106128"/>
            <a:ext cx="2178858" cy="745593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Bullet 1</a:t>
            </a:r>
            <a:endParaRPr lang="en-ZA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F8CE8B97-7C16-44A0-BFB9-F96C5984325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490880" y="4333045"/>
            <a:ext cx="2178858" cy="1116118"/>
          </a:xfrm>
        </p:spPr>
        <p:txBody>
          <a:bodyPr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Bullet Description</a:t>
            </a:r>
            <a:endParaRPr lang="en-ZA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E2C4107-B380-4B54-A179-81B6EE4FE61C}"/>
              </a:ext>
            </a:extLst>
          </p:cNvPr>
          <p:cNvCxnSpPr>
            <a:cxnSpLocks/>
          </p:cNvCxnSpPr>
          <p:nvPr userDrawn="1"/>
        </p:nvCxnSpPr>
        <p:spPr>
          <a:xfrm>
            <a:off x="9123109" y="4036859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F1DCE194-0C0A-4B39-AC60-F38FF6DF9302}"/>
              </a:ext>
            </a:extLst>
          </p:cNvPr>
          <p:cNvSpPr/>
          <p:nvPr userDrawn="1"/>
        </p:nvSpPr>
        <p:spPr>
          <a:xfrm>
            <a:off x="4559300" y="2719393"/>
            <a:ext cx="3073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89436B85-0AC5-4B9C-991F-09BD4B25D6D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06571" y="3106128"/>
            <a:ext cx="2178858" cy="745593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Bullet 1</a:t>
            </a:r>
            <a:endParaRPr lang="en-ZA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A5815370-788B-420F-8599-14DD0C007C0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06571" y="4333045"/>
            <a:ext cx="2178858" cy="1116118"/>
          </a:xfrm>
        </p:spPr>
        <p:txBody>
          <a:bodyPr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Bullet Description</a:t>
            </a:r>
            <a:endParaRPr lang="en-ZA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B9BE1E5-4A83-4CB5-9052-BC1A7677D705}"/>
              </a:ext>
            </a:extLst>
          </p:cNvPr>
          <p:cNvCxnSpPr>
            <a:cxnSpLocks/>
          </p:cNvCxnSpPr>
          <p:nvPr userDrawn="1"/>
        </p:nvCxnSpPr>
        <p:spPr>
          <a:xfrm>
            <a:off x="5638800" y="4036859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Date Placeholder 2">
            <a:extLst>
              <a:ext uri="{FF2B5EF4-FFF2-40B4-BE49-F238E27FC236}">
                <a16:creationId xmlns:a16="http://schemas.microsoft.com/office/drawing/2014/main" id="{C3697011-E6CC-4901-995E-295A6B2A1F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6/22/20XX</a:t>
            </a:r>
            <a:endParaRPr lang="en-US" dirty="0"/>
          </a:p>
        </p:txBody>
      </p:sp>
      <p:sp>
        <p:nvSpPr>
          <p:cNvPr id="36" name="Footer Placeholder 3">
            <a:extLst>
              <a:ext uri="{FF2B5EF4-FFF2-40B4-BE49-F238E27FC236}">
                <a16:creationId xmlns:a16="http://schemas.microsoft.com/office/drawing/2014/main" id="{EA6FBB3A-E08E-4C9D-A6BC-A44376293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37" name="Slide Number Placeholder 4">
            <a:extLst>
              <a:ext uri="{FF2B5EF4-FFF2-40B4-BE49-F238E27FC236}">
                <a16:creationId xmlns:a16="http://schemas.microsoft.com/office/drawing/2014/main" id="{741F3B34-2439-43D5-886C-2652B0BFD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05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4CF7930-2AA6-47D6-A0F2-438A1BDA76F6}"/>
              </a:ext>
            </a:extLst>
          </p:cNvPr>
          <p:cNvSpPr/>
          <p:nvPr userDrawn="1"/>
        </p:nvSpPr>
        <p:spPr>
          <a:xfrm>
            <a:off x="7551735" y="0"/>
            <a:ext cx="46402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6/22/20XX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5779ED-1BC5-487B-8B42-16D736E7AD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7467" y="0"/>
            <a:ext cx="304268" cy="6858000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5BF40A6-F21A-4A84-8F8C-11A4BBCD9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50" y="4347256"/>
            <a:ext cx="3975804" cy="1829706"/>
          </a:xfrm>
        </p:spPr>
        <p:txBody>
          <a:bodyPr lIns="0" rIns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DCCE84A-20A5-4E69-9CF9-78FA30B351AC}"/>
              </a:ext>
            </a:extLst>
          </p:cNvPr>
          <p:cNvCxnSpPr>
            <a:cxnSpLocks/>
          </p:cNvCxnSpPr>
          <p:nvPr userDrawn="1"/>
        </p:nvCxnSpPr>
        <p:spPr>
          <a:xfrm>
            <a:off x="1162050" y="2333625"/>
            <a:ext cx="0" cy="129131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A7D45E80-A572-4F1F-A6DC-46C7E86A6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49" y="523875"/>
            <a:ext cx="4514849" cy="1514476"/>
          </a:xfrm>
        </p:spPr>
        <p:txBody>
          <a:bodyPr lIns="0" rIns="0"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EEF521D-CBF5-4B15-9226-23563A8C3A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1346" y="3956731"/>
            <a:ext cx="3975804" cy="390525"/>
          </a:xfrm>
        </p:spPr>
        <p:txBody>
          <a:bodyPr lIns="0">
            <a:noAutofit/>
          </a:bodyPr>
          <a:lstStyle>
            <a:lvl1pPr marL="0" indent="0">
              <a:buNone/>
              <a:defRPr sz="1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B85B4523-BC07-42A3-8A4D-5E2D9CAE0DA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920887" y="2856735"/>
            <a:ext cx="3902664" cy="712731"/>
          </a:xfrm>
        </p:spPr>
        <p:txBody>
          <a:bodyPr lIns="0" rIns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534AB7F6-3491-4274-B3F2-F871EFB720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20183" y="2542410"/>
            <a:ext cx="3902664" cy="390525"/>
          </a:xfrm>
        </p:spPr>
        <p:txBody>
          <a:bodyPr lIns="0">
            <a:no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B1BC6A9-C15F-4476-80D3-8E9A9A98B2F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920887" y="4162990"/>
            <a:ext cx="3902664" cy="712731"/>
          </a:xfrm>
        </p:spPr>
        <p:txBody>
          <a:bodyPr lIns="0" rIns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99021676-27CC-4430-A253-24147747F4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20183" y="3848665"/>
            <a:ext cx="3902664" cy="390525"/>
          </a:xfrm>
        </p:spPr>
        <p:txBody>
          <a:bodyPr lIns="0">
            <a:no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CDFC7FE-62FA-4943-BCDD-808A7ABBF21F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920887" y="5469245"/>
            <a:ext cx="3902664" cy="712731"/>
          </a:xfrm>
        </p:spPr>
        <p:txBody>
          <a:bodyPr lIns="0" rIns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F0CD399E-155D-416D-8EF4-4190995DC1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920183" y="5154920"/>
            <a:ext cx="3902664" cy="390525"/>
          </a:xfrm>
        </p:spPr>
        <p:txBody>
          <a:bodyPr lIns="0">
            <a:no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34648533-B8C6-451A-A70F-831EBFABA6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20184" y="1652142"/>
            <a:ext cx="3902664" cy="390525"/>
          </a:xfrm>
        </p:spPr>
        <p:txBody>
          <a:bodyPr lIns="0">
            <a:no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2630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DDABA0-16CE-4E19-BE69-D9B7A7E49D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2517" y="1599947"/>
            <a:ext cx="1706965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cap="none" spc="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EFF9B48-1E60-4470-A40A-EA2726265B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42517" y="5468790"/>
            <a:ext cx="1706965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cap="none" spc="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2886CA7A-CC77-44B3-A1CA-BBA33F221C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46329" y="3528829"/>
            <a:ext cx="1380681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cap="none" spc="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2132A9FB-F78E-4979-8041-C3FA3A93D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38732" y="2378452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accent1">
                    <a:lumMod val="9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A01AEF9-4E0C-4384-AAB1-9B179A8791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75224" y="4459860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accent1">
                    <a:lumMod val="9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08B5B546-0DF9-45E4-A795-FE967C5ECD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37747" y="4634331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accent1">
                    <a:lumMod val="9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B68C7EB3-2B31-41FF-89E8-F0EBD766217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52714" y="4321788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accent1">
                    <a:lumMod val="9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66C27F8B-B209-493E-BAB8-FDDE2157DB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801857" y="5195673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accent1">
                    <a:lumMod val="9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884BDCF5-6254-4805-96B8-A31EE31D46E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64990" y="3528829"/>
            <a:ext cx="1393863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cap="none" spc="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E963DDA-51A3-4DBA-B9AB-9476FA302735}"/>
              </a:ext>
            </a:extLst>
          </p:cNvPr>
          <p:cNvCxnSpPr>
            <a:cxnSpLocks/>
          </p:cNvCxnSpPr>
          <p:nvPr userDrawn="1"/>
        </p:nvCxnSpPr>
        <p:spPr>
          <a:xfrm>
            <a:off x="3762680" y="3774842"/>
            <a:ext cx="4683649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DCA1E21-932F-47C4-A095-3D682884EC3F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091972"/>
            <a:ext cx="4678" cy="337681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8A636DFD-D98E-4314-BD69-68D2528C01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58897" y="2169263"/>
            <a:ext cx="1706965" cy="10485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 cap="none" spc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pic>
        <p:nvPicPr>
          <p:cNvPr id="4" name="Picture 3" descr="A picture containing outdoor, sky, nature, dune&#10;&#10;Description automatically generated">
            <a:extLst>
              <a:ext uri="{FF2B5EF4-FFF2-40B4-BE49-F238E27FC236}">
                <a16:creationId xmlns:a16="http://schemas.microsoft.com/office/drawing/2014/main" id="{7036201C-6A4F-4D68-A5F0-E6E149C82E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04800" cy="6858000"/>
          </a:xfrm>
          <a:prstGeom prst="rect">
            <a:avLst/>
          </a:prstGeom>
        </p:spPr>
      </p:pic>
      <p:pic>
        <p:nvPicPr>
          <p:cNvPr id="5" name="Picture 4" descr="A picture containing outdoor, sky, nature, dune&#10;&#10;Description automatically generated">
            <a:extLst>
              <a:ext uri="{FF2B5EF4-FFF2-40B4-BE49-F238E27FC236}">
                <a16:creationId xmlns:a16="http://schemas.microsoft.com/office/drawing/2014/main" id="{1FDEBCE5-FECF-4290-856D-FCF83DC52E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7200" y="0"/>
            <a:ext cx="304800" cy="6858000"/>
          </a:xfrm>
          <a:prstGeom prst="rect">
            <a:avLst/>
          </a:prstGeom>
        </p:spPr>
      </p:pic>
      <p:sp>
        <p:nvSpPr>
          <p:cNvPr id="29" name="Date Placeholder 2">
            <a:extLst>
              <a:ext uri="{FF2B5EF4-FFF2-40B4-BE49-F238E27FC236}">
                <a16:creationId xmlns:a16="http://schemas.microsoft.com/office/drawing/2014/main" id="{84F6DC17-DADB-40C5-8E7F-38D27EF3BB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6/22/20XX</a:t>
            </a:r>
            <a:endParaRPr lang="en-US" dirty="0"/>
          </a:p>
        </p:txBody>
      </p:sp>
      <p:sp>
        <p:nvSpPr>
          <p:cNvPr id="30" name="Footer Placeholder 3">
            <a:extLst>
              <a:ext uri="{FF2B5EF4-FFF2-40B4-BE49-F238E27FC236}">
                <a16:creationId xmlns:a16="http://schemas.microsoft.com/office/drawing/2014/main" id="{14F47C4C-5E74-433D-AB6E-745852380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7A9C981C-6AC9-4F33-9E4B-D1117A823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03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395641-1C03-493E-ACE5-E9354716EF89}"/>
              </a:ext>
            </a:extLst>
          </p:cNvPr>
          <p:cNvCxnSpPr>
            <a:cxnSpLocks/>
          </p:cNvCxnSpPr>
          <p:nvPr userDrawn="1"/>
        </p:nvCxnSpPr>
        <p:spPr>
          <a:xfrm>
            <a:off x="1295400" y="3012972"/>
            <a:ext cx="96012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3B699B4-D7C4-43CC-AC50-5547F9C3C6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463675"/>
            <a:ext cx="10515600" cy="365125"/>
          </a:xfrm>
        </p:spPr>
        <p:txBody>
          <a:bodyPr/>
          <a:lstStyle>
            <a:lvl1pPr marL="0" indent="0" algn="ctr">
              <a:buNone/>
              <a:defRPr lang="en-US" sz="20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7DCCF6F7-DBE5-45B0-9C0D-6E34E9D9AE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2647722"/>
            <a:ext cx="1725930" cy="365114"/>
          </a:xfrm>
        </p:spPr>
        <p:txBody>
          <a:bodyPr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January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D7EF43C7-231B-47B6-9B8E-A499BF6E79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44927" y="2647722"/>
            <a:ext cx="1725930" cy="365114"/>
          </a:xfrm>
        </p:spPr>
        <p:txBody>
          <a:bodyPr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February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1976C642-2512-45C1-AC66-B501FB870F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13504" y="2647722"/>
            <a:ext cx="1725930" cy="365114"/>
          </a:xfrm>
        </p:spPr>
        <p:txBody>
          <a:bodyPr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March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9947EF49-FB58-4C6A-8C0A-D2D680B7A8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82081" y="2647722"/>
            <a:ext cx="1725930" cy="365114"/>
          </a:xfrm>
        </p:spPr>
        <p:txBody>
          <a:bodyPr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April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9C7C07AF-3FF2-44C6-9D32-B57CEE6E12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30121" y="2647722"/>
            <a:ext cx="1725930" cy="365114"/>
          </a:xfrm>
        </p:spPr>
        <p:txBody>
          <a:bodyPr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June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08859D92-084B-4AAC-A35E-9997F82C50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50658" y="2647722"/>
            <a:ext cx="1725930" cy="365114"/>
          </a:xfrm>
        </p:spPr>
        <p:txBody>
          <a:bodyPr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May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99D4720-091C-4EB1-BC99-606EB779347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5070508"/>
            <a:ext cx="96012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A88A27CA-6841-483D-BB86-43C77BB6A0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76350" y="4705258"/>
            <a:ext cx="1725930" cy="365114"/>
          </a:xfrm>
        </p:spPr>
        <p:txBody>
          <a:bodyPr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July</a:t>
            </a:r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id="{68ED6D85-DDFA-46B4-BA5A-892D7ED6CB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44927" y="4705258"/>
            <a:ext cx="1725930" cy="365114"/>
          </a:xfrm>
        </p:spPr>
        <p:txBody>
          <a:bodyPr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August</a:t>
            </a:r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D248DAEC-4E3D-4A0E-8EE4-64C5E83372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3504" y="4705258"/>
            <a:ext cx="1725930" cy="365114"/>
          </a:xfrm>
        </p:spPr>
        <p:txBody>
          <a:bodyPr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September</a:t>
            </a:r>
          </a:p>
        </p:txBody>
      </p:sp>
      <p:sp>
        <p:nvSpPr>
          <p:cNvPr id="35" name="Text Placeholder 23">
            <a:extLst>
              <a:ext uri="{FF2B5EF4-FFF2-40B4-BE49-F238E27FC236}">
                <a16:creationId xmlns:a16="http://schemas.microsoft.com/office/drawing/2014/main" id="{BE3E7173-46E0-4647-AF6E-3D3F923D70D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82081" y="4705258"/>
            <a:ext cx="1725930" cy="365114"/>
          </a:xfrm>
        </p:spPr>
        <p:txBody>
          <a:bodyPr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October</a:t>
            </a:r>
          </a:p>
        </p:txBody>
      </p:sp>
      <p:sp>
        <p:nvSpPr>
          <p:cNvPr id="36" name="Text Placeholder 23">
            <a:extLst>
              <a:ext uri="{FF2B5EF4-FFF2-40B4-BE49-F238E27FC236}">
                <a16:creationId xmlns:a16="http://schemas.microsoft.com/office/drawing/2014/main" id="{383EE998-C462-4F32-BF67-164C6CB58F5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30121" y="4705258"/>
            <a:ext cx="1725930" cy="365114"/>
          </a:xfrm>
        </p:spPr>
        <p:txBody>
          <a:bodyPr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December</a:t>
            </a:r>
          </a:p>
        </p:txBody>
      </p:sp>
      <p:sp>
        <p:nvSpPr>
          <p:cNvPr id="37" name="Text Placeholder 23">
            <a:extLst>
              <a:ext uri="{FF2B5EF4-FFF2-40B4-BE49-F238E27FC236}">
                <a16:creationId xmlns:a16="http://schemas.microsoft.com/office/drawing/2014/main" id="{2A189DDD-670F-46A8-8840-E981413F43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50658" y="4705258"/>
            <a:ext cx="1725930" cy="365114"/>
          </a:xfrm>
        </p:spPr>
        <p:txBody>
          <a:bodyPr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November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540CE67A-DD2D-46B5-B05E-82306D2FCB0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618463" y="3119254"/>
            <a:ext cx="2178858" cy="1116118"/>
          </a:xfrm>
        </p:spPr>
        <p:txBody>
          <a:bodyPr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BB6DC8F1-E86C-4CDB-9265-94B50CFEF99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24194" y="3119254"/>
            <a:ext cx="2178858" cy="1116118"/>
          </a:xfrm>
        </p:spPr>
        <p:txBody>
          <a:bodyPr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Bullet Description</a:t>
            </a:r>
            <a:endParaRPr lang="en-ZA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75CE6662-3A66-45A1-9FCC-9BBA8BE55B1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755617" y="5176789"/>
            <a:ext cx="2178858" cy="1116118"/>
          </a:xfrm>
        </p:spPr>
        <p:txBody>
          <a:bodyPr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Bullet Description</a:t>
            </a:r>
            <a:endParaRPr lang="en-ZA"/>
          </a:p>
        </p:txBody>
      </p:sp>
      <p:sp>
        <p:nvSpPr>
          <p:cNvPr id="41" name="Footer Placeholder 5">
            <a:extLst>
              <a:ext uri="{FF2B5EF4-FFF2-40B4-BE49-F238E27FC236}">
                <a16:creationId xmlns:a16="http://schemas.microsoft.com/office/drawing/2014/main" id="{89DF173C-4274-4F9C-BC1A-F47863A470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ZA" dirty="0"/>
              <a:t>Pitch deck</a:t>
            </a:r>
          </a:p>
        </p:txBody>
      </p:sp>
      <p:sp>
        <p:nvSpPr>
          <p:cNvPr id="42" name="Slide Number Placeholder 6">
            <a:extLst>
              <a:ext uri="{FF2B5EF4-FFF2-40B4-BE49-F238E27FC236}">
                <a16:creationId xmlns:a16="http://schemas.microsoft.com/office/drawing/2014/main" id="{5BE446B2-5954-4D98-A1D5-7BD2F202DA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43" name="Date Placeholder 3">
            <a:extLst>
              <a:ext uri="{FF2B5EF4-FFF2-40B4-BE49-F238E27FC236}">
                <a16:creationId xmlns:a16="http://schemas.microsoft.com/office/drawing/2014/main" id="{4D7E30F2-3820-4445-A623-44B83424C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6/22/20XX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23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titl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7FFB265-53A1-4F4A-93D5-B32472F0B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57499"/>
            <a:ext cx="5905500" cy="33194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3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accent3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accent3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1E4F1F9-8369-4C88-9B00-48ACF4934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39000" y="2857499"/>
            <a:ext cx="4114800" cy="33194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3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accent3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accent3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C593D2C-0F56-450C-86CD-A019ADD077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3300"/>
            <a:ext cx="5905500" cy="584199"/>
          </a:xfrm>
        </p:spPr>
        <p:txBody>
          <a:bodyPr>
            <a:normAutofit/>
          </a:bodyPr>
          <a:lstStyle>
            <a:lvl1pPr marL="0" indent="0">
              <a:buNone/>
              <a:defRPr sz="2000" spc="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12AF4CF-A37C-4010-9731-C33A8197CF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39000" y="2273300"/>
            <a:ext cx="4114800" cy="584199"/>
          </a:xfrm>
        </p:spPr>
        <p:txBody>
          <a:bodyPr>
            <a:normAutofit/>
          </a:bodyPr>
          <a:lstStyle>
            <a:lvl1pPr marL="0" indent="0">
              <a:buNone/>
              <a:defRPr sz="2000" spc="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A picture containing outdoor, sky, nature, dune&#10;&#10;Description automatically generated">
            <a:extLst>
              <a:ext uri="{FF2B5EF4-FFF2-40B4-BE49-F238E27FC236}">
                <a16:creationId xmlns:a16="http://schemas.microsoft.com/office/drawing/2014/main" id="{8CD853FB-B552-43EE-A55D-E13ADC8B67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04800" cy="6858000"/>
          </a:xfrm>
          <a:prstGeom prst="rect">
            <a:avLst/>
          </a:prstGeom>
        </p:spPr>
      </p:pic>
      <p:pic>
        <p:nvPicPr>
          <p:cNvPr id="14" name="Picture 13" descr="A picture containing outdoor, sky, nature, dune&#10;&#10;Description automatically generated">
            <a:extLst>
              <a:ext uri="{FF2B5EF4-FFF2-40B4-BE49-F238E27FC236}">
                <a16:creationId xmlns:a16="http://schemas.microsoft.com/office/drawing/2014/main" id="{C95FC6BE-3777-46FA-A4A2-6C667016B8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7200" y="0"/>
            <a:ext cx="304800" cy="6858000"/>
          </a:xfrm>
          <a:prstGeom prst="rect">
            <a:avLst/>
          </a:prstGeom>
        </p:spPr>
      </p:pic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DD19217A-B411-49D0-84C7-16BA3F21FE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463675"/>
            <a:ext cx="10515600" cy="365125"/>
          </a:xfrm>
        </p:spPr>
        <p:txBody>
          <a:bodyPr/>
          <a:lstStyle>
            <a:lvl1pPr marL="0" indent="0" algn="l">
              <a:buNone/>
              <a:defRPr lang="en-US" sz="20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algn="l">
              <a:defRPr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EA82BD0B-4BD1-40BF-865D-C6A32C6406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ZA" dirty="0"/>
              <a:t>Pitch deck</a:t>
            </a:r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C34C6F6C-1D22-4E30-BC57-12F1408D70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94B53078-6930-4337-8412-A0228A7BEF3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6/22/20XX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585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picture containing outdoor, sky, nature, dune&#10;&#10;Description automatically generated">
            <a:extLst>
              <a:ext uri="{FF2B5EF4-FFF2-40B4-BE49-F238E27FC236}">
                <a16:creationId xmlns:a16="http://schemas.microsoft.com/office/drawing/2014/main" id="{B184911A-D23E-4AE4-AA9D-D9351F3961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640" y="3995381"/>
            <a:ext cx="10332720" cy="122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6/22/20XX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B058FB8-1105-4C4A-BC46-FC5263C51B4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  <a:endParaRPr lang="en-ZA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0F15AF40-266A-4348-9B27-CBABA9E3D9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CD58177-9C19-4D24-9FFF-58EECDE7657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ABE7486E-0AF8-4124-830C-420FA1F92BB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64A74A1-7AA0-4CCA-91E2-173B9CC7AFD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128FF9BA-B29D-439F-A4A3-BFE6BC8B45C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  <a:endParaRPr lang="en-ZA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671CD701-6647-40A3-B851-9CA1C8D3566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B6A8BFC1-7FA0-4CAA-97FD-9A01BA00D2D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D0C2842-0D4E-486C-A993-1D0D75D4943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59B4F0E-8F16-42CC-8346-A00DADA20ED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9D7695C-A738-4500-B476-95B5729911D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B3B984CB-A282-404B-8B4C-8FEE071EB27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5F337119-92E1-4057-81DB-A0B6F5747A3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688EEFA1-753B-4733-8686-F3A10A131B8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C7B05348-942A-4131-9A3F-479F3F9A9A8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B3C00ACD-1C1A-4069-B8CB-DB8CA8A0B80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A74A790-DCD1-46EB-8261-607BEF403CC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17825B37-7E7B-4D73-967B-AA07F007C07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DA6EB697-D6DD-4343-BAC9-49514C5D51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9E70367E-C969-4F8A-AC6F-5E7AC2C0BC5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30575E90-7198-47A0-805F-3162B2386DC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3ED2274A-F2D9-4427-99BF-1D78414DBCD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231D0A8C-CD54-4D10-A8F5-97CF139C25D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AFC15A55-7462-4E94-8DA3-5549FE7AAC8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4D808E3A-2D47-4508-B487-97E7B840A17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2B7FEF61-4C66-42E8-81B2-CB838535F7E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54080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riding horses&#10;&#10;Description automatically generated with medium confidence">
            <a:extLst>
              <a:ext uri="{FF2B5EF4-FFF2-40B4-BE49-F238E27FC236}">
                <a16:creationId xmlns:a16="http://schemas.microsoft.com/office/drawing/2014/main" id="{A88965D1-1506-43AA-A066-5CA60D2AD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345AFDE-8D65-480B-9D80-F8B2868463F1}"/>
              </a:ext>
            </a:extLst>
          </p:cNvPr>
          <p:cNvSpPr/>
          <p:nvPr userDrawn="1"/>
        </p:nvSpPr>
        <p:spPr>
          <a:xfrm>
            <a:off x="304800" y="365125"/>
            <a:ext cx="11582400" cy="6127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2F91974B-F58F-4C8E-8D68-7DBAD42BE6C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1690688"/>
            <a:ext cx="10515600" cy="3984625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ED055213-4B28-4DFA-B283-C64E50841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7865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ZA" dirty="0"/>
              <a:t>Pitch deck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4C9E28E-8406-48BC-8F90-9483DF3E26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97865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A592DA0A-15A7-4B7C-BDC1-6C40C548B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78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en-US"/>
              <a:t>6/22/20XX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51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4 up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riding horses&#10;&#10;Description automatically generated with medium confidence">
            <a:extLst>
              <a:ext uri="{FF2B5EF4-FFF2-40B4-BE49-F238E27FC236}">
                <a16:creationId xmlns:a16="http://schemas.microsoft.com/office/drawing/2014/main" id="{92722E05-40B7-4586-82D6-7C5F7330DF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" y="0"/>
            <a:ext cx="12207240" cy="38033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07165"/>
            <a:ext cx="10515600" cy="1004255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6/22/20XX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39DA59-3D52-4E19-81F6-B5ABF87E1D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4520" y="518474"/>
            <a:ext cx="2743200" cy="27432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5C9FFDAF-229D-4FED-B81C-20FB820A0E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47720" y="518474"/>
            <a:ext cx="2743200" cy="27432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DEC1D1B6-BF8B-41EF-B2E1-ED1471B19F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0920" y="518474"/>
            <a:ext cx="2743200" cy="27432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686FC79D-5E8C-4928-AEB6-5F8C282E3C7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34120" y="518474"/>
            <a:ext cx="2743200" cy="27432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1BB6C15B-8373-47B7-B8A7-194BD68DDFD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4520" y="5229500"/>
            <a:ext cx="2743200" cy="422721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600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Name</a:t>
            </a:r>
            <a:endParaRPr lang="en-ZA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61C257EA-B130-4866-8A65-1EF1173716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4520" y="5693075"/>
            <a:ext cx="2743200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ZA" sz="12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9C2B29A0-592A-4DF1-809E-B5265DACA3A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34120" y="5224905"/>
            <a:ext cx="2753360" cy="422721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  <a:endParaRPr lang="en-ZA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203C6378-59CC-47B4-9E9F-BAC6C2C389E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834120" y="5688480"/>
            <a:ext cx="2753360" cy="365125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448AA424-5B3D-40C4-BBDC-2C338C03859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47720" y="5229500"/>
            <a:ext cx="2743200" cy="422721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  <a:endParaRPr lang="en-ZA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9AE277D-FC5E-4B64-A3FA-A9BD4919D97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347720" y="5693075"/>
            <a:ext cx="2743200" cy="365125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4FC21568-200C-4310-B462-B36358C4D23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01082" y="5229500"/>
            <a:ext cx="2733038" cy="422721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  <a:endParaRPr lang="en-ZA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24FCA02-7F7F-4B5F-833A-CE244C22096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01082" y="5693075"/>
            <a:ext cx="2733038" cy="365125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82658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8 u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2722E05-40B7-4586-82D6-7C5F7330DF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740" y="1737360"/>
            <a:ext cx="10764520" cy="1741253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39DA59-3D52-4E19-81F6-B5ABF87E1D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4561" y="1967906"/>
            <a:ext cx="1280160" cy="128016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5C9FFDAF-229D-4FED-B81C-20FB820A0E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18029" y="1967906"/>
            <a:ext cx="1280160" cy="128016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DEC1D1B6-BF8B-41EF-B2E1-ED1471B19F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11497" y="1967906"/>
            <a:ext cx="1280160" cy="128016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686FC79D-5E8C-4928-AEB6-5F8C282E3C7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04965" y="1967906"/>
            <a:ext cx="1280160" cy="128016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1BB6C15B-8373-47B7-B8A7-194BD68DDFD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9551" y="3921355"/>
            <a:ext cx="1839807" cy="422721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  <a:endParaRPr lang="en-ZA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61C257EA-B130-4866-8A65-1EF1173716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59551" y="4354090"/>
            <a:ext cx="1839807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6BF177F2-C312-4467-A8E7-2F7C06DF7D6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098433" y="1967906"/>
            <a:ext cx="1280160" cy="128016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5D26BA3A-860A-4168-9872-0A0D22BEA7A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391901" y="1967906"/>
            <a:ext cx="1280160" cy="128016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A95FA78C-CC95-43FC-8BB5-17A796D7B9E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685369" y="1967906"/>
            <a:ext cx="1280160" cy="128016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7EA70B51-4FF2-42F8-BAFF-83B593ADB78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9978838" y="1967906"/>
            <a:ext cx="1280160" cy="128016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08EF00C-774E-4D73-AFEF-EEC6196DC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740" y="365125"/>
            <a:ext cx="10764520" cy="1325563"/>
          </a:xfrm>
        </p:spPr>
        <p:txBody>
          <a:bodyPr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7633A346-456C-4917-800A-85F73F876E7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240191" y="3921355"/>
            <a:ext cx="1839807" cy="422721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  <a:endParaRPr lang="en-ZA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E0C31CC6-C8A8-4831-94CD-366DC97C2B1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240191" y="4354090"/>
            <a:ext cx="1839807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CB652A06-2CE0-42F0-8186-DBBD4219FC8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820831" y="3921355"/>
            <a:ext cx="1839807" cy="422721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  <a:endParaRPr lang="en-ZA"/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CE6091FC-D3C2-46A7-9A51-90A64C97CF8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820831" y="4354090"/>
            <a:ext cx="1839807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B663F697-5494-47B5-8888-F76EE36A561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401471" y="3921355"/>
            <a:ext cx="1839807" cy="422721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  <a:endParaRPr lang="en-ZA"/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95B42005-A70C-498A-A357-1492B1393F4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401471" y="4354090"/>
            <a:ext cx="1839807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FA3E4CA4-4074-4C29-853C-A8857A156AC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949871" y="5183351"/>
            <a:ext cx="1839807" cy="422721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  <a:endParaRPr lang="en-ZA"/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1308FE93-15B6-4FC2-A5CF-53AA6064DAB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949871" y="5616086"/>
            <a:ext cx="1839807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B08AE9FA-2EBC-416A-B525-59A5F1258E5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530511" y="5183351"/>
            <a:ext cx="1839807" cy="422721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  <a:endParaRPr lang="en-ZA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EE168CBD-2F60-4551-9129-2ED8A59499B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530511" y="5616086"/>
            <a:ext cx="1839807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E05EDFD4-CA70-451D-A8F0-BF688EDBFC7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111151" y="5183351"/>
            <a:ext cx="1839807" cy="422721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  <a:endParaRPr lang="en-ZA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8E47CD55-3098-4BD6-A269-794D40911ED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111151" y="5616086"/>
            <a:ext cx="1839807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EA65938B-08CE-4FA4-A95B-5A66E901ACD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691791" y="5183351"/>
            <a:ext cx="1839807" cy="422721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  <a:endParaRPr lang="en-ZA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A72442A0-E7C5-4604-A4AA-9A86DD29841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691791" y="5616086"/>
            <a:ext cx="1839807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6946F89-1A32-4CE8-9F85-45EDF090AB96}"/>
              </a:ext>
            </a:extLst>
          </p:cNvPr>
          <p:cNvCxnSpPr>
            <a:cxnSpLocks/>
            <a:stCxn id="11" idx="2"/>
          </p:cNvCxnSpPr>
          <p:nvPr userDrawn="1"/>
        </p:nvCxnSpPr>
        <p:spPr>
          <a:xfrm flipH="1">
            <a:off x="1558635" y="3248066"/>
            <a:ext cx="6006" cy="673289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3EE9F58-7707-4E5A-8C6B-C3D66810327C}"/>
              </a:ext>
            </a:extLst>
          </p:cNvPr>
          <p:cNvCxnSpPr>
            <a:cxnSpLocks/>
          </p:cNvCxnSpPr>
          <p:nvPr userDrawn="1"/>
        </p:nvCxnSpPr>
        <p:spPr>
          <a:xfrm flipH="1">
            <a:off x="4145279" y="3250315"/>
            <a:ext cx="6006" cy="673289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D1897E7-33EE-452E-B67F-D676DB9630EB}"/>
              </a:ext>
            </a:extLst>
          </p:cNvPr>
          <p:cNvCxnSpPr>
            <a:cxnSpLocks/>
          </p:cNvCxnSpPr>
          <p:nvPr userDrawn="1"/>
        </p:nvCxnSpPr>
        <p:spPr>
          <a:xfrm flipH="1">
            <a:off x="6732507" y="3243467"/>
            <a:ext cx="6006" cy="673289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DF35791-C763-4163-9B05-68EE7814EDBD}"/>
              </a:ext>
            </a:extLst>
          </p:cNvPr>
          <p:cNvCxnSpPr>
            <a:cxnSpLocks/>
          </p:cNvCxnSpPr>
          <p:nvPr userDrawn="1"/>
        </p:nvCxnSpPr>
        <p:spPr>
          <a:xfrm flipH="1">
            <a:off x="9316732" y="3243467"/>
            <a:ext cx="6006" cy="673289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6F2A3C7-B018-4022-B2BB-D8D2B03190AB}"/>
              </a:ext>
            </a:extLst>
          </p:cNvPr>
          <p:cNvCxnSpPr>
            <a:cxnSpLocks/>
          </p:cNvCxnSpPr>
          <p:nvPr userDrawn="1"/>
        </p:nvCxnSpPr>
        <p:spPr>
          <a:xfrm>
            <a:off x="2854035" y="3254943"/>
            <a:ext cx="0" cy="1926159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F52EF5B-4C4F-451E-B0B4-8226109ADE91}"/>
              </a:ext>
            </a:extLst>
          </p:cNvPr>
          <p:cNvCxnSpPr>
            <a:cxnSpLocks/>
          </p:cNvCxnSpPr>
          <p:nvPr userDrawn="1"/>
        </p:nvCxnSpPr>
        <p:spPr>
          <a:xfrm>
            <a:off x="5440679" y="3233453"/>
            <a:ext cx="0" cy="1949898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7D6748B-4A98-4935-BC51-E43412110392}"/>
              </a:ext>
            </a:extLst>
          </p:cNvPr>
          <p:cNvCxnSpPr>
            <a:cxnSpLocks/>
          </p:cNvCxnSpPr>
          <p:nvPr userDrawn="1"/>
        </p:nvCxnSpPr>
        <p:spPr>
          <a:xfrm>
            <a:off x="8027907" y="3257242"/>
            <a:ext cx="0" cy="191926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BA0E4AC-BE6A-45AA-B639-A8288815E8F9}"/>
              </a:ext>
            </a:extLst>
          </p:cNvPr>
          <p:cNvCxnSpPr>
            <a:cxnSpLocks/>
          </p:cNvCxnSpPr>
          <p:nvPr userDrawn="1"/>
        </p:nvCxnSpPr>
        <p:spPr>
          <a:xfrm>
            <a:off x="10612132" y="3254943"/>
            <a:ext cx="0" cy="1929384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Footer Placeholder 5">
            <a:extLst>
              <a:ext uri="{FF2B5EF4-FFF2-40B4-BE49-F238E27FC236}">
                <a16:creationId xmlns:a16="http://schemas.microsoft.com/office/drawing/2014/main" id="{12CD4C44-15F4-4517-B3CC-D07D4B93D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ZA" dirty="0"/>
              <a:t>Pitch deck</a:t>
            </a:r>
          </a:p>
        </p:txBody>
      </p:sp>
      <p:sp>
        <p:nvSpPr>
          <p:cNvPr id="79" name="Slide Number Placeholder 6">
            <a:extLst>
              <a:ext uri="{FF2B5EF4-FFF2-40B4-BE49-F238E27FC236}">
                <a16:creationId xmlns:a16="http://schemas.microsoft.com/office/drawing/2014/main" id="{9F988C33-C2E3-49AE-9BC1-9123EADC3E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0" name="Date Placeholder 3">
            <a:extLst>
              <a:ext uri="{FF2B5EF4-FFF2-40B4-BE49-F238E27FC236}">
                <a16:creationId xmlns:a16="http://schemas.microsoft.com/office/drawing/2014/main" id="{757004CA-7955-4C10-8542-83D291BFF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6/22/20XX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598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6">
          <p15:clr>
            <a:srgbClr val="FBAE40"/>
          </p15:clr>
        </p15:guide>
        <p15:guide id="2" pos="1392">
          <p15:clr>
            <a:srgbClr val="FBAE40"/>
          </p15:clr>
        </p15:guide>
        <p15:guide id="3" pos="2208">
          <p15:clr>
            <a:srgbClr val="FBAE40"/>
          </p15:clr>
        </p15:guide>
        <p15:guide id="4" pos="302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group of people riding horses&#10;&#10;Description automatically generated with medium confidence">
            <a:extLst>
              <a:ext uri="{FF2B5EF4-FFF2-40B4-BE49-F238E27FC236}">
                <a16:creationId xmlns:a16="http://schemas.microsoft.com/office/drawing/2014/main" id="{0E805C5A-1029-4D1B-94B3-422EC2CA3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DF9E512-1300-47FB-86AC-F8C946EE6985}"/>
              </a:ext>
            </a:extLst>
          </p:cNvPr>
          <p:cNvSpPr/>
          <p:nvPr userDrawn="1"/>
        </p:nvSpPr>
        <p:spPr>
          <a:xfrm>
            <a:off x="304800" y="365125"/>
            <a:ext cx="11582400" cy="6127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A399EA4A-18B9-4C3F-A6B1-0D80C2598D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2700" y="913448"/>
            <a:ext cx="5041900" cy="513492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907808-FD8D-4C4A-A5E4-068D94BFD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700" y="2766219"/>
            <a:ext cx="5041900" cy="1325563"/>
          </a:xfrm>
        </p:spPr>
        <p:txBody>
          <a:bodyPr>
            <a:normAutofit/>
          </a:bodyPr>
          <a:lstStyle>
            <a:lvl1pPr algn="ctr">
              <a:defRPr sz="3600" spc="0" baseline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C98BF5-ED87-4BF7-BB07-29187F8C8B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67600" y="913448"/>
            <a:ext cx="3886200" cy="419100"/>
          </a:xfrm>
        </p:spPr>
        <p:txBody>
          <a:bodyPr>
            <a:noAutofit/>
          </a:bodyPr>
          <a:lstStyle>
            <a:lvl1pPr marL="0" indent="0">
              <a:buNone/>
              <a:defRPr sz="2400" b="0" spc="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0E0AB9E-D60D-4299-B73A-B96F7B7F81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67600" y="1275398"/>
            <a:ext cx="3886200" cy="307975"/>
          </a:xfrm>
        </p:spPr>
        <p:txBody>
          <a:bodyPr>
            <a:noAutofit/>
          </a:bodyPr>
          <a:lstStyle>
            <a:lvl1pPr marL="0" indent="0">
              <a:buNone/>
              <a:defRPr sz="1800" b="0" spc="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D9663C9-EA8F-404F-A640-85028F6F30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67600" y="1672273"/>
            <a:ext cx="3886200" cy="27432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D9C0574-6721-4F80-A5F8-8C4C5D2B97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67600" y="2231390"/>
            <a:ext cx="3886200" cy="419100"/>
          </a:xfrm>
        </p:spPr>
        <p:txBody>
          <a:bodyPr>
            <a:noAutofit/>
          </a:bodyPr>
          <a:lstStyle>
            <a:lvl1pPr marL="0" indent="0">
              <a:buNone/>
              <a:defRPr sz="2400" b="0" spc="0" baseline="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86F510A-D29A-4582-ADA6-290E1D6A0B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67600" y="2593340"/>
            <a:ext cx="3886200" cy="307975"/>
          </a:xfrm>
        </p:spPr>
        <p:txBody>
          <a:bodyPr>
            <a:noAutofit/>
          </a:bodyPr>
          <a:lstStyle>
            <a:lvl1pPr marL="0" indent="0">
              <a:buNone/>
              <a:defRPr sz="1800" b="0" spc="0" baseline="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7576EF89-ABF3-4312-A3E7-E1909CA744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67600" y="2990215"/>
            <a:ext cx="3886200" cy="27432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B198549-FECA-4B92-9906-8D1F79E14DC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67600" y="3543935"/>
            <a:ext cx="3886200" cy="419100"/>
          </a:xfrm>
        </p:spPr>
        <p:txBody>
          <a:bodyPr>
            <a:noAutofit/>
          </a:bodyPr>
          <a:lstStyle>
            <a:lvl1pPr marL="0" indent="0">
              <a:buNone/>
              <a:defRPr sz="2400" b="0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210D5A62-4015-4F75-A2AC-D3C1B70911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67600" y="3905885"/>
            <a:ext cx="3886200" cy="307975"/>
          </a:xfrm>
        </p:spPr>
        <p:txBody>
          <a:bodyPr>
            <a:noAutofit/>
          </a:bodyPr>
          <a:lstStyle>
            <a:lvl1pPr marL="0" indent="0">
              <a:buNone/>
              <a:defRPr sz="1800" b="0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267DEAF9-25BD-404A-A5F3-30A81E38D2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67600" y="4302760"/>
            <a:ext cx="3886200" cy="27432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A03C6E4A-B7FD-4BD7-A807-52FE5D27E38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467600" y="4856480"/>
            <a:ext cx="3886200" cy="419100"/>
          </a:xfrm>
        </p:spPr>
        <p:txBody>
          <a:bodyPr>
            <a:noAutofit/>
          </a:bodyPr>
          <a:lstStyle>
            <a:lvl1pPr marL="0" indent="0">
              <a:buNone/>
              <a:defRPr sz="2400" b="0" spc="0" baseline="0">
                <a:solidFill>
                  <a:schemeClr val="accent1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69798A4B-546D-497E-8DC4-67F69916B67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467600" y="5218430"/>
            <a:ext cx="3886200" cy="307975"/>
          </a:xfrm>
        </p:spPr>
        <p:txBody>
          <a:bodyPr>
            <a:noAutofit/>
          </a:bodyPr>
          <a:lstStyle>
            <a:lvl1pPr marL="0" indent="0">
              <a:buNone/>
              <a:defRPr sz="1800" b="0" spc="0" baseline="0">
                <a:solidFill>
                  <a:schemeClr val="accent1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0720791-8657-4D3A-9912-1CF7D48EA1A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467600" y="5615305"/>
            <a:ext cx="3886200" cy="27432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Footer Placeholder 5">
            <a:extLst>
              <a:ext uri="{FF2B5EF4-FFF2-40B4-BE49-F238E27FC236}">
                <a16:creationId xmlns:a16="http://schemas.microsoft.com/office/drawing/2014/main" id="{8AD16A67-F6AC-4CFA-B638-3076C15682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7865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ZA" dirty="0"/>
              <a:t>Pitch deck</a:t>
            </a:r>
          </a:p>
        </p:txBody>
      </p:sp>
      <p:sp>
        <p:nvSpPr>
          <p:cNvPr id="27" name="Slide Number Placeholder 6">
            <a:extLst>
              <a:ext uri="{FF2B5EF4-FFF2-40B4-BE49-F238E27FC236}">
                <a16:creationId xmlns:a16="http://schemas.microsoft.com/office/drawing/2014/main" id="{8619925E-10F5-4FE2-B665-672B18AF9E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97865"/>
            <a:ext cx="2743200" cy="365125"/>
          </a:xfrm>
        </p:spPr>
        <p:txBody>
          <a:bodyPr/>
          <a:lstStyle>
            <a:lvl1pPr>
              <a:defRPr spc="0">
                <a:solidFill>
                  <a:schemeClr val="accent1"/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99B42EE4-8774-49D2-8B69-8D680E801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78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en-US"/>
              <a:t>6/22/20XX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49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riding horses&#10;&#10;Description automatically generated with medium confidence">
            <a:extLst>
              <a:ext uri="{FF2B5EF4-FFF2-40B4-BE49-F238E27FC236}">
                <a16:creationId xmlns:a16="http://schemas.microsoft.com/office/drawing/2014/main" id="{EEDAD97A-3707-4927-B006-8E1F9FA7A1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3286" y="0"/>
            <a:ext cx="658871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50" y="523875"/>
            <a:ext cx="3975802" cy="1514476"/>
          </a:xfrm>
        </p:spPr>
        <p:txBody>
          <a:bodyPr lIns="0" rIns="0"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50" y="4662486"/>
            <a:ext cx="3975804" cy="1514476"/>
          </a:xfrm>
        </p:spPr>
        <p:txBody>
          <a:bodyPr lIns="0" rIns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6/22/20XX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3A83D3B-4878-44A9-ADD4-00764E5E82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68718" y="523875"/>
            <a:ext cx="5657850" cy="58102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FB9B857-A210-44D8-8C91-781E2B69B771}"/>
              </a:ext>
            </a:extLst>
          </p:cNvPr>
          <p:cNvCxnSpPr/>
          <p:nvPr userDrawn="1"/>
        </p:nvCxnSpPr>
        <p:spPr>
          <a:xfrm>
            <a:off x="1162050" y="2333625"/>
            <a:ext cx="0" cy="2000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BED8496-5E7C-4C78-B8EF-9319D4BF8E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" y="768096"/>
            <a:ext cx="1856232" cy="1856232"/>
          </a:xfrm>
          <a:noFill/>
        </p:spPr>
        <p:txBody>
          <a:bodyPr spcFirstLastPara="1" wrap="square" lIns="91440" tIns="45720" rIns="91440" bIns="45720" numCol="1">
            <a:prstTxWarp prst="textCircle">
              <a:avLst/>
            </a:prstTxWarp>
            <a:spAutoFit/>
          </a:bodyPr>
          <a:lstStyle>
            <a:lvl1pPr>
              <a:defRPr lang="en-US" sz="2000" b="0" cap="all" spc="0" baseline="0" dirty="0">
                <a:ln w="0"/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50" y="4662486"/>
            <a:ext cx="3975804" cy="1514476"/>
          </a:xfrm>
        </p:spPr>
        <p:txBody>
          <a:bodyPr lIns="0" rIns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25285" cy="365125"/>
          </a:xfrm>
        </p:spPr>
        <p:txBody>
          <a:bodyPr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6/22/20XX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6356350"/>
            <a:ext cx="2372881" cy="365125"/>
          </a:xfrm>
        </p:spPr>
        <p:txBody>
          <a:bodyPr/>
          <a:lstStyle>
            <a:lvl1pPr algn="r"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3A83D3B-4878-44A9-ADD4-00764E5E82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4640" y="0"/>
            <a:ext cx="554736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FB9B857-A210-44D8-8C91-781E2B69B771}"/>
              </a:ext>
            </a:extLst>
          </p:cNvPr>
          <p:cNvCxnSpPr/>
          <p:nvPr userDrawn="1"/>
        </p:nvCxnSpPr>
        <p:spPr>
          <a:xfrm>
            <a:off x="1162050" y="2333625"/>
            <a:ext cx="0" cy="200025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tree, nature, spring&#10;&#10;Description automatically generated">
            <a:extLst>
              <a:ext uri="{FF2B5EF4-FFF2-40B4-BE49-F238E27FC236}">
                <a16:creationId xmlns:a16="http://schemas.microsoft.com/office/drawing/2014/main" id="{4A63342F-743C-459F-B121-7E344300D8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078480" y="3291840"/>
            <a:ext cx="6858000" cy="274320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E13AA0B-9749-4C5F-A7F8-7C789F4429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" y="768096"/>
            <a:ext cx="1856232" cy="1856232"/>
          </a:xfrm>
          <a:noFill/>
        </p:spPr>
        <p:txBody>
          <a:bodyPr spcFirstLastPara="1" wrap="square" lIns="91440" tIns="45720" rIns="91440" bIns="45720" numCol="1">
            <a:prstTxWarp prst="textCircle">
              <a:avLst/>
            </a:prstTxWarp>
            <a:spAutoFit/>
          </a:bodyPr>
          <a:lstStyle>
            <a:lvl1pPr>
              <a:defRPr lang="en-US" sz="2000" b="0" cap="all" spc="0" baseline="0" dirty="0">
                <a:ln w="0"/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50" y="523875"/>
            <a:ext cx="3975802" cy="1514476"/>
          </a:xfrm>
        </p:spPr>
        <p:txBody>
          <a:bodyPr lIns="0" rIns="0"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4362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ree, nature, spring&#10;&#10;Description automatically generated">
            <a:extLst>
              <a:ext uri="{FF2B5EF4-FFF2-40B4-BE49-F238E27FC236}">
                <a16:creationId xmlns:a16="http://schemas.microsoft.com/office/drawing/2014/main" id="{518D6250-5EE6-4875-8BAD-D7140B01B2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392931" y="-941071"/>
            <a:ext cx="6858000" cy="8740141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D510E1D-A8A6-4E4B-8055-B484B48533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31921" y="536574"/>
            <a:ext cx="7780020" cy="578485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1122363"/>
            <a:ext cx="4446270" cy="1874837"/>
          </a:xfrm>
        </p:spPr>
        <p:txBody>
          <a:bodyPr anchor="t">
            <a:noAutofit/>
          </a:bodyPr>
          <a:lstStyle>
            <a:lvl1pPr algn="l">
              <a:defRPr sz="66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5858" y="3779212"/>
            <a:ext cx="1708784" cy="11563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BAFCD4-E08A-4CBF-B3C6-F99D6523EB03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5859" y="4757108"/>
            <a:ext cx="230600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CDE2589-A5DF-4CFB-80DA-F3EB6E9A25A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45858" y="5579334"/>
            <a:ext cx="1708784" cy="1116118"/>
          </a:xfrm>
        </p:spPr>
        <p:txBody>
          <a:bodyPr>
            <a:normAutofit/>
          </a:bodyPr>
          <a:lstStyle>
            <a:lvl1pPr marL="0" indent="0" algn="l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Bullet Description</a:t>
            </a:r>
            <a:endParaRPr lang="en-ZA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CE3F9E1-78CA-4716-9303-F5DE95A907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2376" y="3264408"/>
            <a:ext cx="1993392" cy="1993392"/>
          </a:xfrm>
          <a:noFill/>
        </p:spPr>
        <p:txBody>
          <a:bodyPr spcFirstLastPara="1" wrap="square" lIns="91440" tIns="45720" rIns="91440" bIns="45720" numCol="1">
            <a:prstTxWarp prst="textCircle">
              <a:avLst/>
            </a:prstTxWarp>
            <a:spAutoFit/>
          </a:bodyPr>
          <a:lstStyle>
            <a:lvl1pPr>
              <a:defRPr lang="en-US" sz="2000" b="0" cap="all" spc="0" baseline="0" dirty="0">
                <a:ln w="0"/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835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ree, nature, spring&#10;&#10;Description automatically generated">
            <a:extLst>
              <a:ext uri="{FF2B5EF4-FFF2-40B4-BE49-F238E27FC236}">
                <a16:creationId xmlns:a16="http://schemas.microsoft.com/office/drawing/2014/main" id="{560C5C7D-BBDC-415E-88A8-4BB8367C6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81000" y="381000"/>
            <a:ext cx="6858000" cy="609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244" y="473869"/>
            <a:ext cx="4603750" cy="1226572"/>
          </a:xfrm>
        </p:spPr>
        <p:txBody>
          <a:bodyPr lIns="0" anchor="b">
            <a:normAutofit/>
          </a:bodyPr>
          <a:lstStyle>
            <a:lvl1pPr>
              <a:defRPr sz="44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5800" y="2160591"/>
            <a:ext cx="4298950" cy="725701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6/22/20XX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35799" y="6356350"/>
            <a:ext cx="2772229" cy="365125"/>
          </a:xfrm>
        </p:spPr>
        <p:txBody>
          <a:bodyPr/>
          <a:lstStyle>
            <a:lvl1pPr algn="l"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6628" y="6356350"/>
            <a:ext cx="1317171" cy="365125"/>
          </a:xfrm>
        </p:spPr>
        <p:txBody>
          <a:bodyPr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140FD9-A97C-40A2-A8B8-84D503A3C4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6736" y="525463"/>
            <a:ext cx="4962526" cy="58070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83CD18-0EF9-4AC6-87C8-0A5C8F9F2CA9}"/>
              </a:ext>
            </a:extLst>
          </p:cNvPr>
          <p:cNvCxnSpPr>
            <a:cxnSpLocks/>
          </p:cNvCxnSpPr>
          <p:nvPr userDrawn="1"/>
        </p:nvCxnSpPr>
        <p:spPr>
          <a:xfrm>
            <a:off x="6743700" y="1859273"/>
            <a:ext cx="0" cy="436055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B506012-914F-463E-9582-CE719EAD470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035800" y="1859273"/>
            <a:ext cx="4298950" cy="33466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B07FC46-2A60-4E96-A309-C03E813082E8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035800" y="3271768"/>
            <a:ext cx="4298950" cy="725701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0CB8BDA-C60A-4110-9D29-E59BA67AAD0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7035800" y="2970450"/>
            <a:ext cx="4298950" cy="33466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DB6CAB0-C8FA-4599-AB8C-A2AEED800C6B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7035800" y="4382945"/>
            <a:ext cx="4298950" cy="725701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659D317-0B72-4047-84EB-EF154C96B979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7035800" y="4081627"/>
            <a:ext cx="4298950" cy="33466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02DCFFD-63E0-4E21-908F-7B3242F6AAB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035800" y="5494123"/>
            <a:ext cx="4298950" cy="725702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A7E7A4C-470C-4831-907E-3338C5B817FD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7035800" y="5192805"/>
            <a:ext cx="4298950" cy="33466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ZA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81075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Bullet 1</a:t>
            </a:r>
            <a:endParaRPr lang="en-ZA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1075" y="4644390"/>
            <a:ext cx="1980000" cy="1490080"/>
          </a:xfrm>
        </p:spPr>
        <p:txBody>
          <a:bodyPr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31025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Bullet 2</a:t>
            </a:r>
            <a:endParaRPr lang="en-ZA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31025" y="4644390"/>
            <a:ext cx="1980000" cy="1490080"/>
          </a:xfrm>
        </p:spPr>
        <p:txBody>
          <a:bodyPr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Bullet Description</a:t>
            </a:r>
            <a:endParaRPr lang="en-ZA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80975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Bullet 3</a:t>
            </a:r>
            <a:endParaRPr lang="en-ZA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80975" y="4644390"/>
            <a:ext cx="1980000" cy="1490080"/>
          </a:xfrm>
        </p:spPr>
        <p:txBody>
          <a:bodyPr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Bullet Description</a:t>
            </a:r>
            <a:endParaRPr lang="en-ZA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F934EF9-BF0B-4A73-8F03-1BA80EE0608B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1227175" y="2209231"/>
            <a:ext cx="1487800" cy="1487801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4182E807-0C2E-4BC5-BF7E-526F4625C96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84088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Bullet 4</a:t>
            </a:r>
            <a:endParaRPr lang="en-ZA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8B21E869-F893-4182-B4C9-9C6D4C1E709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84087" y="4644390"/>
            <a:ext cx="1980000" cy="1490080"/>
          </a:xfrm>
        </p:spPr>
        <p:txBody>
          <a:bodyPr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Bullet Description</a:t>
            </a:r>
            <a:endParaRPr lang="en-ZA"/>
          </a:p>
        </p:txBody>
      </p:sp>
      <p:sp>
        <p:nvSpPr>
          <p:cNvPr id="23" name="Content Placeholder 15">
            <a:extLst>
              <a:ext uri="{FF2B5EF4-FFF2-40B4-BE49-F238E27FC236}">
                <a16:creationId xmlns:a16="http://schemas.microsoft.com/office/drawing/2014/main" id="{B86A7EE6-1FE6-48B5-8747-AB276F95128F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3977125" y="2209231"/>
            <a:ext cx="1487800" cy="1487801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5">
            <a:extLst>
              <a:ext uri="{FF2B5EF4-FFF2-40B4-BE49-F238E27FC236}">
                <a16:creationId xmlns:a16="http://schemas.microsoft.com/office/drawing/2014/main" id="{5C937C49-EB73-4979-B8CF-CACF0EA242DA}"/>
              </a:ext>
            </a:extLst>
          </p:cNvPr>
          <p:cNvSpPr>
            <a:spLocks noGrp="1"/>
          </p:cNvSpPr>
          <p:nvPr>
            <p:ph sz="quarter" idx="50"/>
          </p:nvPr>
        </p:nvSpPr>
        <p:spPr>
          <a:xfrm>
            <a:off x="6727075" y="2209231"/>
            <a:ext cx="1487800" cy="1487801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5">
            <a:extLst>
              <a:ext uri="{FF2B5EF4-FFF2-40B4-BE49-F238E27FC236}">
                <a16:creationId xmlns:a16="http://schemas.microsoft.com/office/drawing/2014/main" id="{5B5AE825-32F0-4FF5-AD58-C846CFE482B5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9430188" y="2209231"/>
            <a:ext cx="1487800" cy="1487801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2FC193C-7F61-40CA-B97F-DE9D338DC965}"/>
              </a:ext>
            </a:extLst>
          </p:cNvPr>
          <p:cNvCxnSpPr>
            <a:cxnSpLocks/>
          </p:cNvCxnSpPr>
          <p:nvPr userDrawn="1"/>
        </p:nvCxnSpPr>
        <p:spPr>
          <a:xfrm>
            <a:off x="1513875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D86C94F-FF53-46BA-B125-57E5D572D064}"/>
              </a:ext>
            </a:extLst>
          </p:cNvPr>
          <p:cNvCxnSpPr>
            <a:cxnSpLocks/>
          </p:cNvCxnSpPr>
          <p:nvPr userDrawn="1"/>
        </p:nvCxnSpPr>
        <p:spPr>
          <a:xfrm>
            <a:off x="4248911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FC882BF-032B-4B67-AF3E-CF79FBCC4FD4}"/>
              </a:ext>
            </a:extLst>
          </p:cNvPr>
          <p:cNvCxnSpPr>
            <a:cxnSpLocks/>
          </p:cNvCxnSpPr>
          <p:nvPr userDrawn="1"/>
        </p:nvCxnSpPr>
        <p:spPr>
          <a:xfrm>
            <a:off x="6983947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5750C30-59A4-4345-B670-0030A6828B14}"/>
              </a:ext>
            </a:extLst>
          </p:cNvPr>
          <p:cNvCxnSpPr>
            <a:cxnSpLocks/>
          </p:cNvCxnSpPr>
          <p:nvPr userDrawn="1"/>
        </p:nvCxnSpPr>
        <p:spPr>
          <a:xfrm>
            <a:off x="9718983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 picture containing outdoor, sky, nature, dune&#10;&#10;Description automatically generated">
            <a:extLst>
              <a:ext uri="{FF2B5EF4-FFF2-40B4-BE49-F238E27FC236}">
                <a16:creationId xmlns:a16="http://schemas.microsoft.com/office/drawing/2014/main" id="{3E2CAEA6-2840-4C2D-B6E2-A17A0A9F06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04800" cy="6858000"/>
          </a:xfrm>
          <a:prstGeom prst="rect">
            <a:avLst/>
          </a:prstGeom>
        </p:spPr>
      </p:pic>
      <p:pic>
        <p:nvPicPr>
          <p:cNvPr id="36" name="Picture 35" descr="A picture containing outdoor, sky, nature, dune&#10;&#10;Description automatically generated">
            <a:extLst>
              <a:ext uri="{FF2B5EF4-FFF2-40B4-BE49-F238E27FC236}">
                <a16:creationId xmlns:a16="http://schemas.microsoft.com/office/drawing/2014/main" id="{7C270418-FBBE-4523-812C-440495951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7200" y="0"/>
            <a:ext cx="304800" cy="6858000"/>
          </a:xfrm>
          <a:prstGeom prst="rect">
            <a:avLst/>
          </a:prstGeom>
        </p:spPr>
      </p:pic>
      <p:sp>
        <p:nvSpPr>
          <p:cNvPr id="37" name="Date Placeholder 3">
            <a:extLst>
              <a:ext uri="{FF2B5EF4-FFF2-40B4-BE49-F238E27FC236}">
                <a16:creationId xmlns:a16="http://schemas.microsoft.com/office/drawing/2014/main" id="{4F3022F7-3702-4466-9986-D2645E60F2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6/22/20XX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23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ody of water with trees around it&#10;&#10;Description automatically generated with medium confidence">
            <a:extLst>
              <a:ext uri="{FF2B5EF4-FFF2-40B4-BE49-F238E27FC236}">
                <a16:creationId xmlns:a16="http://schemas.microsoft.com/office/drawing/2014/main" id="{4FA989F3-E380-4D92-BD33-21366C4663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1400" y="0"/>
            <a:ext cx="5029200" cy="68580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97333B9-F523-4307-B469-F66B0C6E9D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38600" y="508000"/>
            <a:ext cx="4114800" cy="584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D42CD466-114C-48B9-82B3-DC830491B35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96500" y="2704606"/>
            <a:ext cx="25896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Bullet 1</a:t>
            </a:r>
            <a:endParaRPr lang="en-ZA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51758243-C023-46F4-AA0D-115263FADCF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6500" y="3128324"/>
            <a:ext cx="2589600" cy="861420"/>
          </a:xfrm>
        </p:spPr>
        <p:txBody>
          <a:bodyPr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CE54372-39E4-429B-909F-1B393078547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6500" y="4530478"/>
            <a:ext cx="25896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Bullet 3</a:t>
            </a:r>
            <a:endParaRPr lang="en-ZA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80615B5-AB0C-4460-96CC-11C15E7D74F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6500" y="4954196"/>
            <a:ext cx="2589600" cy="861420"/>
          </a:xfrm>
        </p:spPr>
        <p:txBody>
          <a:bodyPr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Bullet Description</a:t>
            </a:r>
            <a:endParaRPr lang="en-ZA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09C3E351-39C7-4529-B6CD-B0EF6A4BB0D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05900" y="2704606"/>
            <a:ext cx="25896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Bullet 2</a:t>
            </a:r>
            <a:endParaRPr lang="en-ZA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62CB53-1EBD-4B1E-8562-33910E88334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05900" y="3128324"/>
            <a:ext cx="2589600" cy="861420"/>
          </a:xfrm>
        </p:spPr>
        <p:txBody>
          <a:bodyPr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Bullet Description</a:t>
            </a:r>
            <a:endParaRPr lang="en-ZA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7F9CB6CB-1D5E-4484-BDCC-67FDE981AA7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105900" y="4530478"/>
            <a:ext cx="25896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Bullet 4</a:t>
            </a:r>
            <a:endParaRPr lang="en-ZA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8229F1D8-00A2-407C-974C-4F22FE98AB1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05900" y="4954196"/>
            <a:ext cx="2589600" cy="861420"/>
          </a:xfrm>
        </p:spPr>
        <p:txBody>
          <a:bodyPr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Bullet Description</a:t>
            </a:r>
            <a:endParaRPr lang="en-ZA"/>
          </a:p>
        </p:txBody>
      </p:sp>
      <p:sp>
        <p:nvSpPr>
          <p:cNvPr id="22" name="Date Placeholder 2">
            <a:extLst>
              <a:ext uri="{FF2B5EF4-FFF2-40B4-BE49-F238E27FC236}">
                <a16:creationId xmlns:a16="http://schemas.microsoft.com/office/drawing/2014/main" id="{7E9D7FB7-F0D3-47C2-95E6-B2D047FF23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6/22/20XX</a:t>
            </a:r>
            <a:endParaRPr lang="en-US" dirty="0"/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C73EC134-FDBF-4113-B825-23125EE86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12C2DA51-699D-4FD6-9B2A-2FA0915C7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99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5800" y="473869"/>
            <a:ext cx="4603750" cy="1226572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5828" y="2468880"/>
            <a:ext cx="3888921" cy="725701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0C5C7D-BBDC-415E-88A8-4BB8367C6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8467" y="0"/>
            <a:ext cx="304268" cy="68580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140FD9-A97C-40A2-A8B8-84D503A3C4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358466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83CD18-0EF9-4AC6-87C8-0A5C8F9F2CA9}"/>
              </a:ext>
            </a:extLst>
          </p:cNvPr>
          <p:cNvCxnSpPr>
            <a:cxnSpLocks/>
          </p:cNvCxnSpPr>
          <p:nvPr userDrawn="1"/>
        </p:nvCxnSpPr>
        <p:spPr>
          <a:xfrm>
            <a:off x="7256237" y="2928256"/>
            <a:ext cx="0" cy="69668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B506012-914F-463E-9582-CE719EAD470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117447" y="2468617"/>
            <a:ext cx="410028" cy="45963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1.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B07FC46-2A60-4E96-A309-C03E813082E8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445828" y="3808800"/>
            <a:ext cx="3888921" cy="725701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DB6CAB0-C8FA-4599-AB8C-A2AEED800C6B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7445828" y="5101562"/>
            <a:ext cx="3888921" cy="725701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CE75E29-1E56-4BC2-9665-A103D29D944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7117447" y="3808800"/>
            <a:ext cx="410028" cy="45963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2.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4A65D09-92B8-4044-9560-43DACBD6E36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117447" y="5101562"/>
            <a:ext cx="410028" cy="45963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3.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F3E8EA-AD86-4D53-99F2-514C73069694}"/>
              </a:ext>
            </a:extLst>
          </p:cNvPr>
          <p:cNvCxnSpPr>
            <a:cxnSpLocks/>
          </p:cNvCxnSpPr>
          <p:nvPr userDrawn="1"/>
        </p:nvCxnSpPr>
        <p:spPr>
          <a:xfrm>
            <a:off x="7256237" y="4268439"/>
            <a:ext cx="0" cy="69668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21C585D-982F-4820-83DB-2EC69C5574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6/22/20XX</a:t>
            </a:r>
            <a:endParaRPr lang="en-US" dirty="0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CF6BFE9E-EF76-481D-9C8A-7AB36DF5E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35799" y="6356350"/>
            <a:ext cx="2772229" cy="365125"/>
          </a:xfrm>
        </p:spPr>
        <p:txBody>
          <a:bodyPr/>
          <a:lstStyle>
            <a:lvl1pPr algn="l"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CD8FBCDE-F8D9-49DC-B34B-2D3463C50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6628" y="6356350"/>
            <a:ext cx="1317171" cy="365125"/>
          </a:xfrm>
        </p:spPr>
        <p:txBody>
          <a:bodyPr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45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outdoor, sky, nature, dune&#10;&#10;Description automatically generated">
            <a:extLst>
              <a:ext uri="{FF2B5EF4-FFF2-40B4-BE49-F238E27FC236}">
                <a16:creationId xmlns:a16="http://schemas.microsoft.com/office/drawing/2014/main" id="{9996762E-98CA-45F3-8778-C77264B50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01"/>
          <a:stretch/>
        </p:blipFill>
        <p:spPr>
          <a:xfrm>
            <a:off x="0" y="0"/>
            <a:ext cx="4446270" cy="687977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BAFCD4-E08A-4CBF-B3C6-F99D6523EB03}"/>
              </a:ext>
            </a:extLst>
          </p:cNvPr>
          <p:cNvCxnSpPr>
            <a:cxnSpLocks/>
          </p:cNvCxnSpPr>
          <p:nvPr userDrawn="1"/>
        </p:nvCxnSpPr>
        <p:spPr>
          <a:xfrm flipH="1">
            <a:off x="3752850" y="4047144"/>
            <a:ext cx="843915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DB9F2E2-2FA7-41DA-91AC-B4A535BFF534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2542032" y="1033272"/>
            <a:ext cx="4690872" cy="4690872"/>
          </a:xfrm>
          <a:noFill/>
        </p:spPr>
        <p:txBody>
          <a:bodyPr spcFirstLastPara="1" wrap="square" lIns="91440" tIns="45720" rIns="91440" bIns="45720" numCol="1">
            <a:prstTxWarp prst="textCircle">
              <a:avLst/>
            </a:prstTxWarp>
            <a:spAutoFit/>
          </a:bodyPr>
          <a:lstStyle>
            <a:lvl1pPr>
              <a:defRPr lang="en-US" sz="3200" b="0" cap="all" spc="0" baseline="0" dirty="0">
                <a:ln w="0"/>
                <a:solidFill>
                  <a:schemeClr val="accent1">
                    <a:lumMod val="75000"/>
                    <a:alpha val="70000"/>
                  </a:schemeClr>
                </a:solidFill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8558" y="2171699"/>
            <a:ext cx="7581900" cy="1681163"/>
          </a:xfrm>
        </p:spPr>
        <p:txBody>
          <a:bodyPr anchor="b">
            <a:noAutofit/>
          </a:bodyPr>
          <a:lstStyle>
            <a:lvl1pPr algn="l"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888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riding horses&#10;&#10;Description automatically generated with medium confidence">
            <a:extLst>
              <a:ext uri="{FF2B5EF4-FFF2-40B4-BE49-F238E27FC236}">
                <a16:creationId xmlns:a16="http://schemas.microsoft.com/office/drawing/2014/main" id="{E72A4962-4D36-46EC-8ABF-17FD991808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230D65-DB5A-4BE3-9C4F-2537D5FDECB5}"/>
              </a:ext>
            </a:extLst>
          </p:cNvPr>
          <p:cNvSpPr/>
          <p:nvPr userDrawn="1"/>
        </p:nvSpPr>
        <p:spPr>
          <a:xfrm>
            <a:off x="304800" y="365125"/>
            <a:ext cx="11582400" cy="6127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5605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Bullet 1</a:t>
            </a:r>
            <a:endParaRPr lang="en-ZA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56050" y="4644390"/>
            <a:ext cx="1980000" cy="1116118"/>
          </a:xfrm>
        </p:spPr>
        <p:txBody>
          <a:bodyPr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060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Bullet 2</a:t>
            </a:r>
            <a:endParaRPr lang="en-ZA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06000" y="4644390"/>
            <a:ext cx="1980000" cy="1116118"/>
          </a:xfrm>
        </p:spPr>
        <p:txBody>
          <a:bodyPr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Bullet Description</a:t>
            </a:r>
            <a:endParaRPr lang="en-ZA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5595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Bullet 3</a:t>
            </a:r>
            <a:endParaRPr lang="en-ZA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855950" y="4644390"/>
            <a:ext cx="1980000" cy="1116118"/>
          </a:xfrm>
        </p:spPr>
        <p:txBody>
          <a:bodyPr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Bullet Description</a:t>
            </a:r>
            <a:endParaRPr lang="en-ZA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F934EF9-BF0B-4A73-8F03-1BA80EE0608B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2602150" y="2209231"/>
            <a:ext cx="1487800" cy="1487801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15">
            <a:extLst>
              <a:ext uri="{FF2B5EF4-FFF2-40B4-BE49-F238E27FC236}">
                <a16:creationId xmlns:a16="http://schemas.microsoft.com/office/drawing/2014/main" id="{B86A7EE6-1FE6-48B5-8747-AB276F95128F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5352100" y="2209231"/>
            <a:ext cx="1487800" cy="1487801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5">
            <a:extLst>
              <a:ext uri="{FF2B5EF4-FFF2-40B4-BE49-F238E27FC236}">
                <a16:creationId xmlns:a16="http://schemas.microsoft.com/office/drawing/2014/main" id="{5C937C49-EB73-4979-B8CF-CACF0EA242DA}"/>
              </a:ext>
            </a:extLst>
          </p:cNvPr>
          <p:cNvSpPr>
            <a:spLocks noGrp="1"/>
          </p:cNvSpPr>
          <p:nvPr>
            <p:ph sz="quarter" idx="50"/>
          </p:nvPr>
        </p:nvSpPr>
        <p:spPr>
          <a:xfrm>
            <a:off x="8102050" y="2209231"/>
            <a:ext cx="1487800" cy="1487801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2FC193C-7F61-40CA-B97F-DE9D338DC965}"/>
              </a:ext>
            </a:extLst>
          </p:cNvPr>
          <p:cNvCxnSpPr>
            <a:cxnSpLocks/>
          </p:cNvCxnSpPr>
          <p:nvPr userDrawn="1"/>
        </p:nvCxnSpPr>
        <p:spPr>
          <a:xfrm>
            <a:off x="2888850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D86C94F-FF53-46BA-B125-57E5D572D064}"/>
              </a:ext>
            </a:extLst>
          </p:cNvPr>
          <p:cNvCxnSpPr>
            <a:cxnSpLocks/>
          </p:cNvCxnSpPr>
          <p:nvPr userDrawn="1"/>
        </p:nvCxnSpPr>
        <p:spPr>
          <a:xfrm>
            <a:off x="5638800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FC882BF-032B-4B67-AF3E-CF79FBCC4FD4}"/>
              </a:ext>
            </a:extLst>
          </p:cNvPr>
          <p:cNvCxnSpPr>
            <a:cxnSpLocks/>
          </p:cNvCxnSpPr>
          <p:nvPr userDrawn="1"/>
        </p:nvCxnSpPr>
        <p:spPr>
          <a:xfrm>
            <a:off x="8358922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5">
            <a:extLst>
              <a:ext uri="{FF2B5EF4-FFF2-40B4-BE49-F238E27FC236}">
                <a16:creationId xmlns:a16="http://schemas.microsoft.com/office/drawing/2014/main" id="{148E808A-AB67-4B52-B35C-7487342F4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7865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ZA" dirty="0"/>
              <a:t>Pitch deck</a:t>
            </a:r>
          </a:p>
        </p:txBody>
      </p:sp>
      <p:sp>
        <p:nvSpPr>
          <p:cNvPr id="29" name="Slide Number Placeholder 6">
            <a:extLst>
              <a:ext uri="{FF2B5EF4-FFF2-40B4-BE49-F238E27FC236}">
                <a16:creationId xmlns:a16="http://schemas.microsoft.com/office/drawing/2014/main" id="{88B2564D-D1B9-47FE-9DC9-1BB531614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97865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31" name="Date Placeholder 3">
            <a:extLst>
              <a:ext uri="{FF2B5EF4-FFF2-40B4-BE49-F238E27FC236}">
                <a16:creationId xmlns:a16="http://schemas.microsoft.com/office/drawing/2014/main" id="{E250C28C-FA72-4324-9DA9-3AE75077D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78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en-US"/>
              <a:t>6/22/20XX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022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 with 2 pictur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60C5C7D-BBDC-415E-88A8-4BB8367C6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9025" y="0"/>
            <a:ext cx="47529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3869"/>
            <a:ext cx="4603750" cy="1226572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2260384"/>
            <a:ext cx="2838444" cy="1226572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6/22/20XX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140FD9-A97C-40A2-A8B8-84D503A3C4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3213" y="525463"/>
            <a:ext cx="3784599" cy="26291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83CD18-0EF9-4AC6-87C8-0A5C8F9F2CA9}"/>
              </a:ext>
            </a:extLst>
          </p:cNvPr>
          <p:cNvCxnSpPr>
            <a:cxnSpLocks/>
          </p:cNvCxnSpPr>
          <p:nvPr userDrawn="1"/>
        </p:nvCxnSpPr>
        <p:spPr>
          <a:xfrm>
            <a:off x="947991" y="3459082"/>
            <a:ext cx="566928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B506012-914F-463E-9582-CE719EAD470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57251" y="2260384"/>
            <a:ext cx="2381245" cy="524308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B07FC46-2A60-4E96-A309-C03E813082E8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771900" y="3652757"/>
            <a:ext cx="2838444" cy="1226572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0CB8BDA-C60A-4110-9D29-E59BA67AAD0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57251" y="3652757"/>
            <a:ext cx="2381245" cy="524308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DB6CAB0-C8FA-4599-AB8C-A2AEED800C6B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3771900" y="5054655"/>
            <a:ext cx="2838444" cy="1226572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659D317-0B72-4047-84EB-EF154C96B979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57251" y="5054655"/>
            <a:ext cx="2381245" cy="524308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974B9287-7FD2-4AE5-BA59-7B3E9C8B5FC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23213" y="3632600"/>
            <a:ext cx="3784599" cy="26291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620A735-5706-4C08-8345-E542A71DCF4C}"/>
              </a:ext>
            </a:extLst>
          </p:cNvPr>
          <p:cNvCxnSpPr>
            <a:cxnSpLocks/>
          </p:cNvCxnSpPr>
          <p:nvPr userDrawn="1"/>
        </p:nvCxnSpPr>
        <p:spPr>
          <a:xfrm>
            <a:off x="947991" y="4873016"/>
            <a:ext cx="566928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02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21" Type="http://schemas.openxmlformats.org/officeDocument/2006/relationships/slideLayout" Target="../slideLayouts/slideLayout21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slideLayout" Target="../slideLayouts/slideLayout20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6/22/20XX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4" r:id="rId5"/>
    <p:sldLayoutId id="2147483667" r:id="rId6"/>
    <p:sldLayoutId id="2147483668" r:id="rId7"/>
    <p:sldLayoutId id="2147483669" r:id="rId8"/>
    <p:sldLayoutId id="2147483671" r:id="rId9"/>
    <p:sldLayoutId id="2147483672" r:id="rId10"/>
    <p:sldLayoutId id="2147483653" r:id="rId11"/>
    <p:sldLayoutId id="2147483663" r:id="rId12"/>
    <p:sldLayoutId id="2147483666" r:id="rId13"/>
    <p:sldLayoutId id="2147483678" r:id="rId14"/>
    <p:sldLayoutId id="2147483680" r:id="rId15"/>
    <p:sldLayoutId id="2147483679" r:id="rId16"/>
    <p:sldLayoutId id="2147483674" r:id="rId17"/>
    <p:sldLayoutId id="2147483675" r:id="rId18"/>
    <p:sldLayoutId id="2147483655" r:id="rId19"/>
    <p:sldLayoutId id="2147483676" r:id="rId20"/>
    <p:sldLayoutId id="2147483677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 /><Relationship Id="rId2" Type="http://schemas.openxmlformats.org/officeDocument/2006/relationships/slideLayout" Target="../slideLayouts/slideLayout1.xml" /><Relationship Id="rId1" Type="http://schemas.openxmlformats.org/officeDocument/2006/relationships/tags" Target="../tags/tag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 /><Relationship Id="rId1" Type="http://schemas.openxmlformats.org/officeDocument/2006/relationships/slideLayout" Target="../slideLayouts/slideLayout16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 /><Relationship Id="rId2" Type="http://schemas.openxmlformats.org/officeDocument/2006/relationships/image" Target="../media/image42.jpg" /><Relationship Id="rId1" Type="http://schemas.openxmlformats.org/officeDocument/2006/relationships/slideLayout" Target="../slideLayouts/slideLayout16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 /><Relationship Id="rId2" Type="http://schemas.openxmlformats.org/officeDocument/2006/relationships/image" Target="../media/image44.jpg" /><Relationship Id="rId1" Type="http://schemas.openxmlformats.org/officeDocument/2006/relationships/slideLayout" Target="../slideLayouts/slideLayout16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 /><Relationship Id="rId2" Type="http://schemas.openxmlformats.org/officeDocument/2006/relationships/slideLayout" Target="../slideLayouts/slideLayout6.xml" /><Relationship Id="rId1" Type="http://schemas.openxmlformats.org/officeDocument/2006/relationships/tags" Target="../tags/tag6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 /><Relationship Id="rId1" Type="http://schemas.openxmlformats.org/officeDocument/2006/relationships/slideLayout" Target="../slideLayouts/slideLayout2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driveonly39.wixsite.com/rent-it-all" TargetMode="External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8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 /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17.xml" /><Relationship Id="rId6" Type="http://schemas.openxmlformats.org/officeDocument/2006/relationships/image" Target="../media/image23.jpg" /><Relationship Id="rId5" Type="http://schemas.openxmlformats.org/officeDocument/2006/relationships/image" Target="../media/image22.jpg" /><Relationship Id="rId4" Type="http://schemas.openxmlformats.org/officeDocument/2006/relationships/image" Target="../media/image21.jp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slideLayout" Target="../slideLayouts/slideLayout3.xml" /><Relationship Id="rId1" Type="http://schemas.openxmlformats.org/officeDocument/2006/relationships/tags" Target="../tags/tag2.xml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 /><Relationship Id="rId3" Type="http://schemas.openxmlformats.org/officeDocument/2006/relationships/image" Target="../media/image25.png" /><Relationship Id="rId7" Type="http://schemas.openxmlformats.org/officeDocument/2006/relationships/image" Target="../media/image29.png" /><Relationship Id="rId2" Type="http://schemas.openxmlformats.org/officeDocument/2006/relationships/slideLayout" Target="../slideLayouts/slideLayout4.xml" /><Relationship Id="rId1" Type="http://schemas.openxmlformats.org/officeDocument/2006/relationships/tags" Target="../tags/tag3.xml" /><Relationship Id="rId6" Type="http://schemas.openxmlformats.org/officeDocument/2006/relationships/image" Target="../media/image28.svg" /><Relationship Id="rId5" Type="http://schemas.openxmlformats.org/officeDocument/2006/relationships/image" Target="../media/image27.png" /><Relationship Id="rId10" Type="http://schemas.openxmlformats.org/officeDocument/2006/relationships/image" Target="../media/image32.svg" /><Relationship Id="rId4" Type="http://schemas.openxmlformats.org/officeDocument/2006/relationships/image" Target="../media/image26.svg" /><Relationship Id="rId9" Type="http://schemas.openxmlformats.org/officeDocument/2006/relationships/image" Target="../media/image31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 /><Relationship Id="rId2" Type="http://schemas.openxmlformats.org/officeDocument/2006/relationships/slideLayout" Target="../slideLayouts/slideLayout6.xml" /><Relationship Id="rId1" Type="http://schemas.openxmlformats.org/officeDocument/2006/relationships/tags" Target="../tags/tag4.xml" /><Relationship Id="rId5" Type="http://schemas.microsoft.com/office/2007/relationships/hdphoto" Target="../media/hdphoto1.wdp" /><Relationship Id="rId4" Type="http://schemas.openxmlformats.org/officeDocument/2006/relationships/image" Target="../media/image34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 /><Relationship Id="rId7" Type="http://schemas.openxmlformats.org/officeDocument/2006/relationships/image" Target="../media/image40.svg" /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8.xml" /><Relationship Id="rId6" Type="http://schemas.openxmlformats.org/officeDocument/2006/relationships/image" Target="../media/image39.png" /><Relationship Id="rId5" Type="http://schemas.openxmlformats.org/officeDocument/2006/relationships/image" Target="../media/image38.svg" /><Relationship Id="rId4" Type="http://schemas.openxmlformats.org/officeDocument/2006/relationships/image" Target="../media/image37.png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 /><Relationship Id="rId1" Type="http://schemas.openxmlformats.org/officeDocument/2006/relationships/tags" Target="../tags/tag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3F69C48-4115-A0A5-2549-F139B8B11B8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alphaModFix amt="85000"/>
          </a:blip>
          <a:srcRect t="12262" b="12262"/>
          <a:stretch>
            <a:fillRect/>
          </a:stretch>
        </p:blipFill>
        <p:spPr>
          <a:xfrm>
            <a:off x="406812" y="536575"/>
            <a:ext cx="7620000" cy="5784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1267" y="1122363"/>
            <a:ext cx="4446270" cy="2387600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Pitch Deck: Rent It All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68A2AAB-5586-6D30-586B-904B3D2437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1652" y="4723772"/>
            <a:ext cx="2195972" cy="1156332"/>
          </a:xfrm>
        </p:spPr>
        <p:txBody>
          <a:bodyPr/>
          <a:lstStyle/>
          <a:p>
            <a:r>
              <a:rPr lang="en-IN" dirty="0" err="1"/>
              <a:t>UptoSkills</a:t>
            </a:r>
            <a:r>
              <a:rPr lang="en-IN" dirty="0"/>
              <a:t> Start-Up-Thon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0249">
        <p14:reveal/>
      </p:transition>
    </mc:Choice>
    <mc:Fallback xmlns="">
      <p:transition spd="slow" advTm="202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E426F34-0CDD-7406-77CF-5BBC1EFB4A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Pitch deck: Rent It All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DB64D9B-18EA-422A-4846-E3F8B504A9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10</a:t>
            </a:fld>
            <a:endParaRPr lang="en-ZA" dirty="0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4F07D39E-A008-6452-624F-32B92F68E4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5214295"/>
            <a:ext cx="2743200" cy="365125"/>
          </a:xfrm>
        </p:spPr>
        <p:txBody>
          <a:bodyPr/>
          <a:lstStyle/>
          <a:p>
            <a:r>
              <a:rPr lang="en-US" dirty="0"/>
              <a:t>07/28/2024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DD17E5-2BD7-E736-C416-A1ADD43B51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" r="12979"/>
          <a:stretch/>
        </p:blipFill>
        <p:spPr>
          <a:xfrm>
            <a:off x="486695" y="2173268"/>
            <a:ext cx="11218607" cy="30410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404CC3-1B7C-FDF6-75A0-9C2E7A71B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21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Expected Expenditure in the 1</a:t>
            </a:r>
            <a:r>
              <a:rPr lang="en-US" baseline="30000" dirty="0">
                <a:solidFill>
                  <a:schemeClr val="accent3">
                    <a:lumMod val="75000"/>
                  </a:schemeClr>
                </a:solidFill>
              </a:rPr>
              <a:t>st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Year</a:t>
            </a:r>
            <a:br>
              <a:rPr lang="en-US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(Month Wise)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A5C3BC-E451-833A-9FE0-CEDA6FB919B4}"/>
              </a:ext>
            </a:extLst>
          </p:cNvPr>
          <p:cNvSpPr txBox="1"/>
          <p:nvPr/>
        </p:nvSpPr>
        <p:spPr>
          <a:xfrm>
            <a:off x="382205" y="5977339"/>
            <a:ext cx="11427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1600" dirty="0">
                <a:solidFill>
                  <a:schemeClr val="accent3"/>
                </a:solidFill>
                <a:latin typeface="+mj-lt"/>
              </a:rPr>
              <a:t>GST Laws for Start-ups are close to non existent, having no GST registration for companies with a turnover less than </a:t>
            </a:r>
            <a:r>
              <a:rPr lang="en-IN" sz="1600" dirty="0" err="1">
                <a:solidFill>
                  <a:schemeClr val="accent3"/>
                </a:solidFill>
                <a:latin typeface="+mj-lt"/>
              </a:rPr>
              <a:t>Rs</a:t>
            </a:r>
            <a:r>
              <a:rPr lang="en-IN" sz="1600" dirty="0">
                <a:solidFill>
                  <a:schemeClr val="accent3"/>
                </a:solidFill>
                <a:latin typeface="+mj-lt"/>
              </a:rPr>
              <a:t>. 50 Lakhs.</a:t>
            </a:r>
            <a:endParaRPr lang="en-US" sz="1600" dirty="0">
              <a:solidFill>
                <a:schemeClr val="accent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796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E426F34-0CDD-7406-77CF-5BBC1EFB4A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 dirty="0"/>
              <a:t>Pitch deck: Rent It All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DB64D9B-18EA-422A-4846-E3F8B504A9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11</a:t>
            </a:fld>
            <a:endParaRPr lang="en-ZA" dirty="0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4F07D39E-A008-6452-624F-32B92F68E4B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07/28/2024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9359A-9DD7-EC2A-1618-6BDB3CC10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05" y="1939633"/>
            <a:ext cx="4770025" cy="34197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1CC9E2-0BCD-8807-5044-9BFBEE011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128" y="1939633"/>
            <a:ext cx="6761367" cy="34197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B7E345-2324-E834-1AFE-6F7E0F655D90}"/>
              </a:ext>
            </a:extLst>
          </p:cNvPr>
          <p:cNvSpPr txBox="1"/>
          <p:nvPr/>
        </p:nvSpPr>
        <p:spPr>
          <a:xfrm>
            <a:off x="1794387" y="493083"/>
            <a:ext cx="86032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Financial Expenditures </a:t>
            </a:r>
            <a:br>
              <a:rPr lang="en-IN" sz="4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</a:br>
            <a:r>
              <a:rPr lang="en-IN" sz="36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(An Analysis of 3 Years)</a:t>
            </a:r>
            <a:endParaRPr lang="en-IN" sz="4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243F0C-EAAA-E7A1-5FA6-EDBB7C168054}"/>
              </a:ext>
            </a:extLst>
          </p:cNvPr>
          <p:cNvSpPr txBox="1"/>
          <p:nvPr/>
        </p:nvSpPr>
        <p:spPr>
          <a:xfrm>
            <a:off x="5603158" y="5559287"/>
            <a:ext cx="6014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accent3"/>
                </a:solidFill>
                <a:latin typeface="Georgia" panose="02040502050405020303" pitchFamily="18" charset="0"/>
              </a:rPr>
              <a:t>Dispensation of Expenses in </a:t>
            </a:r>
            <a:r>
              <a:rPr lang="en-IN" dirty="0" err="1">
                <a:solidFill>
                  <a:schemeClr val="accent3"/>
                </a:solidFill>
                <a:latin typeface="Georgia" panose="02040502050405020303" pitchFamily="18" charset="0"/>
              </a:rPr>
              <a:t>CapEx</a:t>
            </a:r>
            <a:r>
              <a:rPr lang="en-IN" dirty="0">
                <a:solidFill>
                  <a:schemeClr val="accent3"/>
                </a:solidFill>
                <a:latin typeface="Georgia" panose="02040502050405020303" pitchFamily="18" charset="0"/>
              </a:rPr>
              <a:t> and </a:t>
            </a:r>
            <a:r>
              <a:rPr lang="en-IN" dirty="0" err="1">
                <a:solidFill>
                  <a:schemeClr val="accent3"/>
                </a:solidFill>
                <a:latin typeface="Georgia" panose="02040502050405020303" pitchFamily="18" charset="0"/>
              </a:rPr>
              <a:t>OpEx</a:t>
            </a:r>
            <a:endParaRPr lang="en-IN" dirty="0">
              <a:solidFill>
                <a:schemeClr val="accent3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EFDAF3-7922-1087-3DC4-B3EEE35BEE2C}"/>
              </a:ext>
            </a:extLst>
          </p:cNvPr>
          <p:cNvSpPr txBox="1"/>
          <p:nvPr/>
        </p:nvSpPr>
        <p:spPr>
          <a:xfrm>
            <a:off x="838200" y="5554847"/>
            <a:ext cx="388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accent3"/>
                </a:solidFill>
                <a:latin typeface="Georgia" panose="02040502050405020303" pitchFamily="18" charset="0"/>
              </a:rPr>
              <a:t>Consolidated 3 Year Expenditure</a:t>
            </a:r>
          </a:p>
        </p:txBody>
      </p:sp>
    </p:spTree>
    <p:extLst>
      <p:ext uri="{BB962C8B-B14F-4D97-AF65-F5344CB8AC3E}">
        <p14:creationId xmlns:p14="http://schemas.microsoft.com/office/powerpoint/2010/main" val="4118533275"/>
      </p:ext>
    </p:extLst>
  </p:cSld>
  <p:clrMapOvr>
    <a:masterClrMapping/>
  </p:clrMapOvr>
  <p:transition spd="slow" advTm="90385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63969-58EC-5E33-B6AC-7EA24B24E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Funds &amp; Proposed Valuation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38C2E0-EB8F-EE11-67F3-A609D95C81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 dirty="0"/>
              <a:t>Pitch deck: Rent It All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024B40-72F0-9266-7DC6-CBAA43DBC8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12</a:t>
            </a:fld>
            <a:endParaRPr lang="en-ZA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37745F-6679-20EE-2EDF-A20F41AF86D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07/28/2024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BE8B7F-4165-6027-06EA-263A3459A14E}"/>
              </a:ext>
            </a:extLst>
          </p:cNvPr>
          <p:cNvSpPr txBox="1"/>
          <p:nvPr/>
        </p:nvSpPr>
        <p:spPr>
          <a:xfrm>
            <a:off x="599767" y="1690688"/>
            <a:ext cx="4866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accent3"/>
                </a:solidFill>
                <a:latin typeface="Georgia" panose="02040502050405020303" pitchFamily="18" charset="0"/>
              </a:rPr>
              <a:t>We ask our investors to invest </a:t>
            </a:r>
            <a:r>
              <a:rPr lang="en-IN" b="1" dirty="0">
                <a:solidFill>
                  <a:schemeClr val="accent3"/>
                </a:solidFill>
                <a:latin typeface="Georgia" panose="02040502050405020303" pitchFamily="18" charset="0"/>
              </a:rPr>
              <a:t>Rs. 30 Lakhs </a:t>
            </a:r>
            <a:r>
              <a:rPr lang="en-IN" dirty="0">
                <a:solidFill>
                  <a:schemeClr val="accent3"/>
                </a:solidFill>
                <a:latin typeface="Georgia" panose="02040502050405020303" pitchFamily="18" charset="0"/>
              </a:rPr>
              <a:t>in our business in exchange for an equity of </a:t>
            </a:r>
            <a:r>
              <a:rPr lang="en-IN" b="1" dirty="0">
                <a:solidFill>
                  <a:schemeClr val="accent3"/>
                </a:solidFill>
                <a:latin typeface="Georgia" panose="02040502050405020303" pitchFamily="18" charset="0"/>
              </a:rPr>
              <a:t>5%</a:t>
            </a:r>
            <a:r>
              <a:rPr lang="en-IN" dirty="0">
                <a:solidFill>
                  <a:schemeClr val="accent3"/>
                </a:solidFill>
                <a:latin typeface="Georgia" panose="02040502050405020303" pitchFamily="18" charset="0"/>
              </a:rPr>
              <a:t> in our company for </a:t>
            </a:r>
            <a:r>
              <a:rPr lang="en-IN" b="1" dirty="0">
                <a:solidFill>
                  <a:schemeClr val="accent3"/>
                </a:solidFill>
                <a:latin typeface="Georgia" panose="02040502050405020303" pitchFamily="18" charset="0"/>
              </a:rPr>
              <a:t>3 years</a:t>
            </a:r>
            <a:r>
              <a:rPr lang="en-IN" dirty="0">
                <a:solidFill>
                  <a:schemeClr val="accent3"/>
                </a:solidFill>
                <a:latin typeface="Georgia" panose="02040502050405020303" pitchFamily="18" charset="0"/>
              </a:rPr>
              <a:t>. </a:t>
            </a:r>
          </a:p>
          <a:p>
            <a:endParaRPr lang="en-IN" dirty="0">
              <a:solidFill>
                <a:schemeClr val="accent3"/>
              </a:solidFill>
              <a:latin typeface="Georgia" panose="02040502050405020303" pitchFamily="18" charset="0"/>
            </a:endParaRPr>
          </a:p>
          <a:p>
            <a:r>
              <a:rPr lang="en-IN" dirty="0">
                <a:solidFill>
                  <a:schemeClr val="accent3"/>
                </a:solidFill>
                <a:latin typeface="Georgia" panose="02040502050405020303" pitchFamily="18" charset="0"/>
              </a:rPr>
              <a:t>We propose the following evaluation against the </a:t>
            </a:r>
            <a:r>
              <a:rPr lang="en-IN" u="sng" dirty="0">
                <a:solidFill>
                  <a:schemeClr val="accent3"/>
                </a:solidFill>
                <a:latin typeface="Georgia" panose="02040502050405020303" pitchFamily="18" charset="0"/>
              </a:rPr>
              <a:t>Market Potential </a:t>
            </a:r>
            <a:r>
              <a:rPr lang="en-IN" dirty="0">
                <a:solidFill>
                  <a:schemeClr val="accent3"/>
                </a:solidFill>
                <a:latin typeface="Georgia" panose="02040502050405020303" pitchFamily="18" charset="0"/>
              </a:rPr>
              <a:t>of our company in the renting industry (top table).</a:t>
            </a:r>
          </a:p>
          <a:p>
            <a:endParaRPr lang="en-IN" dirty="0">
              <a:solidFill>
                <a:schemeClr val="accent3"/>
              </a:solidFill>
              <a:latin typeface="Georgia" panose="02040502050405020303" pitchFamily="18" charset="0"/>
            </a:endParaRPr>
          </a:p>
          <a:p>
            <a:r>
              <a:rPr lang="en-US" dirty="0">
                <a:solidFill>
                  <a:schemeClr val="accent3"/>
                </a:solidFill>
                <a:latin typeface="Georgia" panose="02040502050405020303" pitchFamily="18" charset="0"/>
              </a:rPr>
              <a:t>With this, we will be able to get to about 500-1000 customers in the 3 years and about </a:t>
            </a:r>
            <a:r>
              <a:rPr lang="en-US" b="1" dirty="0">
                <a:solidFill>
                  <a:schemeClr val="accent3"/>
                </a:solidFill>
                <a:latin typeface="Georgia" panose="02040502050405020303" pitchFamily="18" charset="0"/>
              </a:rPr>
              <a:t>Rs. 1 Crores</a:t>
            </a:r>
            <a:r>
              <a:rPr lang="en-US" dirty="0">
                <a:solidFill>
                  <a:schemeClr val="accent3"/>
                </a:solidFill>
                <a:latin typeface="Georgia" panose="02040502050405020303" pitchFamily="18" charset="0"/>
              </a:rPr>
              <a:t> in revenues (bottom table).</a:t>
            </a:r>
            <a:endParaRPr lang="en-IN" dirty="0">
              <a:solidFill>
                <a:schemeClr val="accent3"/>
              </a:solidFill>
              <a:latin typeface="Georgia" panose="02040502050405020303" pitchFamily="18" charset="0"/>
            </a:endParaRPr>
          </a:p>
          <a:p>
            <a:endParaRPr lang="en-IN" dirty="0">
              <a:solidFill>
                <a:schemeClr val="accent3"/>
              </a:solidFill>
              <a:latin typeface="Georgia" panose="02040502050405020303" pitchFamily="18" charset="0"/>
            </a:endParaRPr>
          </a:p>
          <a:p>
            <a:r>
              <a:rPr lang="en-IN" dirty="0">
                <a:solidFill>
                  <a:schemeClr val="accent3"/>
                </a:solidFill>
                <a:latin typeface="Georgia" panose="02040502050405020303" pitchFamily="18" charset="0"/>
              </a:rPr>
              <a:t>We would not require a follow-up investment as our business will be carried forward by our profit margins.</a:t>
            </a:r>
          </a:p>
          <a:p>
            <a:endParaRPr lang="en-IN" dirty="0">
              <a:solidFill>
                <a:schemeClr val="accent3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0AD464-02DA-EC41-6423-D33329BF6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542" y="1360073"/>
            <a:ext cx="5083278" cy="24031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A895F8-49CC-D975-B27B-F5C6FB52CD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69" b="11503"/>
          <a:stretch/>
        </p:blipFill>
        <p:spPr>
          <a:xfrm>
            <a:off x="5708696" y="3850152"/>
            <a:ext cx="5083278" cy="24015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0319049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93DA9D1F-B5B9-2C88-0205-EB31D9760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Exit Strategy for Our Investors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4998DB4-152F-C937-A378-A94C58FE0F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35277"/>
            <a:ext cx="10515599" cy="4141685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dirty="0"/>
              <a:t>Mergers with Similar Objective Businesses</a:t>
            </a:r>
            <a:r>
              <a:rPr lang="en-US" sz="1800" dirty="0"/>
              <a:t>: Merge with other rental platforms or tech firms for synergies and expansion.</a:t>
            </a:r>
          </a:p>
          <a:p>
            <a:pPr marL="0" indent="0">
              <a:buNone/>
            </a:pPr>
            <a:r>
              <a:rPr lang="en-US" sz="1800" dirty="0"/>
              <a:t>Example: </a:t>
            </a:r>
            <a:r>
              <a:rPr lang="en-US" sz="1800" dirty="0" err="1"/>
              <a:t>Spinlister</a:t>
            </a:r>
            <a:r>
              <a:rPr lang="en-US" sz="1800" dirty="0"/>
              <a:t> merged with Liquid to expand their network.</a:t>
            </a:r>
          </a:p>
          <a:p>
            <a:r>
              <a:rPr lang="en-US" sz="1800" b="1" dirty="0"/>
              <a:t>Initial Public Offering (IPO) Public Listing</a:t>
            </a:r>
            <a:r>
              <a:rPr lang="en-US" sz="1800" dirty="0"/>
              <a:t>: </a:t>
            </a:r>
            <a:r>
              <a:rPr lang="en-IN" sz="1800" dirty="0"/>
              <a:t>One of the key factors for IPOs being a preferred route of exit is investors getting access to public markets, which also ensures free transferability of shares.</a:t>
            </a:r>
          </a:p>
          <a:p>
            <a:pPr marL="0" indent="0">
              <a:buNone/>
            </a:pPr>
            <a:r>
              <a:rPr lang="en-IN" sz="1800" dirty="0"/>
              <a:t>Moreover, if the company has experienced significant profits, IPO allows the company to expand through the public, expanding it’s operations across nations.</a:t>
            </a:r>
          </a:p>
          <a:p>
            <a:pPr marL="0" indent="0">
              <a:buNone/>
            </a:pPr>
            <a:r>
              <a:rPr lang="en-IN" sz="1800" dirty="0"/>
              <a:t>Example: Companies like </a:t>
            </a:r>
            <a:r>
              <a:rPr lang="en-IN" sz="1800" dirty="0" err="1"/>
              <a:t>GoDigit</a:t>
            </a:r>
            <a:r>
              <a:rPr lang="en-IN" sz="1800" dirty="0"/>
              <a:t>, </a:t>
            </a:r>
            <a:r>
              <a:rPr lang="en-IN" sz="1800" dirty="0" err="1"/>
              <a:t>ixigo</a:t>
            </a:r>
            <a:r>
              <a:rPr lang="en-IN" sz="1800" dirty="0"/>
              <a:t> and Fintech have recently shifted from Investors to IPO Listing on market</a:t>
            </a:r>
            <a:endParaRPr lang="en-US" sz="1800" dirty="0"/>
          </a:p>
          <a:p>
            <a:r>
              <a:rPr lang="en-US" sz="1800" b="1" dirty="0"/>
              <a:t>Secondary Sale of Shares</a:t>
            </a:r>
            <a:r>
              <a:rPr lang="en-US" sz="1800" dirty="0"/>
              <a:t>: Existing investors sell shares to new private investors.</a:t>
            </a:r>
            <a:r>
              <a:rPr lang="en-IN" sz="1800" dirty="0"/>
              <a:t> This allows the investors to exit safely, trusting their equity to a new Investor and also allows the company to retain a constant source of investment and guidance.</a:t>
            </a:r>
          </a:p>
          <a:p>
            <a:pPr marL="0" indent="0">
              <a:buNone/>
            </a:pPr>
            <a:r>
              <a:rPr lang="en-IN" sz="1800" dirty="0"/>
              <a:t>Example: Many private companies offer shares to their trusted and position holding employees for their continued loyalty and service to the company.</a:t>
            </a:r>
          </a:p>
          <a:p>
            <a:pPr marL="0" indent="0">
              <a:buNone/>
            </a:pPr>
            <a:endParaRPr lang="en-IN" sz="1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0E7ABD-2D02-BC95-1006-631248E0CA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 dirty="0"/>
              <a:t>Pitch deck: Rent It 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EC849-8C0B-A6B2-65DB-B22C55ED7E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D7573D-4491-8F74-294F-C1F1DCEBD4E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/>
              <a:t>07/28/2024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16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11081-9414-00B1-C560-F0BA49C47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Plans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0AA062-91D5-9FE0-F945-035FB357B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make an interconnected web of people borrowing and lending from each other. Convenience for one, Income for the other.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E6CD92-AD54-0E83-8C00-05571E8C58C6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/>
              <a:t>1.</a:t>
            </a:r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4E84479-660C-7C7B-9BDB-974D87A47605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en-US" dirty="0"/>
              <a:t>Make some products be available on selected days and on demand thus increasing the catalogue.</a:t>
            </a:r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C24D79C-DB08-5EF9-E43A-5A229452EFD9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r>
              <a:rPr lang="en-US" dirty="0"/>
              <a:t>Opening similar stores all over the world.</a:t>
            </a:r>
            <a:endParaRPr lang="en-IN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9C8B190-E366-8132-799A-77EF3B45E99C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r>
              <a:rPr lang="en-US" dirty="0"/>
              <a:t>2.</a:t>
            </a:r>
            <a:endParaRPr lang="en-IN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6BE6D5-1F1F-5166-41B6-82C36E41D3F2}"/>
              </a:ext>
            </a:extLst>
          </p:cNvPr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r>
              <a:rPr lang="en-US" dirty="0"/>
              <a:t>3.</a:t>
            </a:r>
            <a:endParaRPr lang="en-IN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9DAC73-642F-C615-EAA0-DF1A9FBF0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6/22/20XX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8A7ED6-630B-42DB-39B2-75344AFDF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Pitch deck: Rent It All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66C9E5-E9E2-40D4-8702-57DB55CBF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6" name="Picture 2" descr="a 3d rendition of an interconnected web of people">
            <a:extLst>
              <a:ext uri="{FF2B5EF4-FFF2-40B4-BE49-F238E27FC236}">
                <a16:creationId xmlns:a16="http://schemas.microsoft.com/office/drawing/2014/main" id="{D20857E9-1D3C-9115-0A6E-2E29BFA87569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" r="3646"/>
          <a:stretch>
            <a:fillRect/>
          </a:stretch>
        </p:blipFill>
        <p:spPr bwMode="auto">
          <a:xfrm>
            <a:off x="1" y="0"/>
            <a:ext cx="665643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8362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2079DF-5189-8722-AA01-784A7F63EF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44"/>
          <a:stretch/>
        </p:blipFill>
        <p:spPr>
          <a:xfrm>
            <a:off x="3369753" y="0"/>
            <a:ext cx="882224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1122363"/>
            <a:ext cx="4446270" cy="1874837"/>
          </a:xfrm>
        </p:spPr>
        <p:txBody>
          <a:bodyPr>
            <a:normAutofit fontScale="90000"/>
          </a:bodyPr>
          <a:lstStyle/>
          <a:p>
            <a:r>
              <a:rPr lang="en-US" dirty="0"/>
              <a:t>Thank</a:t>
            </a:r>
            <a:br>
              <a:rPr lang="en-IN" dirty="0"/>
            </a:br>
            <a:r>
              <a:rPr lang="en-IN" dirty="0"/>
              <a:t>Y</a:t>
            </a:r>
            <a:r>
              <a:rPr lang="en-US" dirty="0" err="1"/>
              <a:t>ou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CF8601-9E84-9B1D-8250-E1BB6ADB9670}"/>
              </a:ext>
            </a:extLst>
          </p:cNvPr>
          <p:cNvSpPr txBox="1"/>
          <p:nvPr/>
        </p:nvSpPr>
        <p:spPr>
          <a:xfrm>
            <a:off x="567017" y="4395510"/>
            <a:ext cx="27690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accent3"/>
                </a:solidFill>
                <a:latin typeface="Georgia" panose="02040502050405020303" pitchFamily="18" charset="0"/>
              </a:rPr>
              <a:t>Team Members:</a:t>
            </a:r>
          </a:p>
          <a:p>
            <a:endParaRPr lang="en-IN" dirty="0">
              <a:solidFill>
                <a:schemeClr val="accent3"/>
              </a:solidFill>
              <a:latin typeface="Georgia" panose="02040502050405020303" pitchFamily="18" charset="0"/>
            </a:endParaRPr>
          </a:p>
          <a:p>
            <a:r>
              <a:rPr lang="en-IN" dirty="0">
                <a:solidFill>
                  <a:schemeClr val="accent3"/>
                </a:solidFill>
                <a:latin typeface="Georgia" panose="02040502050405020303" pitchFamily="18" charset="0"/>
              </a:rPr>
              <a:t>Juhi Khaitan</a:t>
            </a:r>
          </a:p>
          <a:p>
            <a:r>
              <a:rPr lang="en-IN" dirty="0" err="1">
                <a:solidFill>
                  <a:schemeClr val="accent3"/>
                </a:solidFill>
                <a:latin typeface="Georgia" panose="02040502050405020303" pitchFamily="18" charset="0"/>
              </a:rPr>
              <a:t>Brahmansh</a:t>
            </a:r>
            <a:r>
              <a:rPr lang="en-IN" dirty="0">
                <a:solidFill>
                  <a:schemeClr val="accent3"/>
                </a:solidFill>
                <a:latin typeface="Georgia" panose="02040502050405020303" pitchFamily="18" charset="0"/>
              </a:rPr>
              <a:t> Dwivedi</a:t>
            </a:r>
          </a:p>
          <a:p>
            <a:r>
              <a:rPr lang="en-IN" dirty="0">
                <a:solidFill>
                  <a:schemeClr val="accent3"/>
                </a:solidFill>
                <a:latin typeface="Georgia" panose="02040502050405020303" pitchFamily="18" charset="0"/>
              </a:rPr>
              <a:t>Atharv Agarwal</a:t>
            </a:r>
          </a:p>
          <a:p>
            <a:r>
              <a:rPr lang="en-IN" dirty="0" err="1">
                <a:solidFill>
                  <a:schemeClr val="accent3"/>
                </a:solidFill>
                <a:latin typeface="Georgia" panose="02040502050405020303" pitchFamily="18" charset="0"/>
              </a:rPr>
              <a:t>Vishesh</a:t>
            </a:r>
            <a:r>
              <a:rPr lang="en-IN" dirty="0">
                <a:solidFill>
                  <a:schemeClr val="accent3"/>
                </a:solidFill>
                <a:latin typeface="Georgia" panose="02040502050405020303" pitchFamily="18" charset="0"/>
              </a:rPr>
              <a:t> Jain</a:t>
            </a:r>
          </a:p>
          <a:p>
            <a:r>
              <a:rPr lang="en-IN" dirty="0" err="1">
                <a:solidFill>
                  <a:schemeClr val="accent3"/>
                </a:solidFill>
                <a:latin typeface="Georgia" panose="02040502050405020303" pitchFamily="18" charset="0"/>
              </a:rPr>
              <a:t>Priyanshu</a:t>
            </a:r>
            <a:r>
              <a:rPr lang="en-IN" dirty="0">
                <a:solidFill>
                  <a:schemeClr val="accent3"/>
                </a:solidFill>
                <a:latin typeface="Georgia" panose="02040502050405020303" pitchFamily="18" charset="0"/>
              </a:rPr>
              <a:t> </a:t>
            </a:r>
            <a:r>
              <a:rPr lang="en-IN" dirty="0" err="1">
                <a:solidFill>
                  <a:schemeClr val="accent3"/>
                </a:solidFill>
                <a:latin typeface="Georgia" panose="02040502050405020303" pitchFamily="18" charset="0"/>
              </a:rPr>
              <a:t>Ajitsaria</a:t>
            </a:r>
            <a:endParaRPr lang="en-IN" dirty="0">
              <a:solidFill>
                <a:schemeClr val="accent3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50" y="-134887"/>
            <a:ext cx="3975802" cy="1514476"/>
          </a:xfrm>
        </p:spPr>
        <p:txBody>
          <a:bodyPr>
            <a:normAutofit/>
          </a:bodyPr>
          <a:lstStyle/>
          <a:p>
            <a:r>
              <a:rPr lang="en-ZA" dirty="0"/>
              <a:t>About us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218" y="4514440"/>
            <a:ext cx="3985634" cy="1722949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sz="1400" dirty="0"/>
              <a:t>At Rent All, we aim to convince people to rent products rather than buy them. These products may be something they use everyday, or something they use once in a while.  While doing so, we aim to promote sustainability and host an environment friendly service which reuses items.  </a:t>
            </a:r>
          </a:p>
        </p:txBody>
      </p:sp>
      <p:sp>
        <p:nvSpPr>
          <p:cNvPr id="50" name="Date Placeholder 49">
            <a:extLst>
              <a:ext uri="{FF2B5EF4-FFF2-40B4-BE49-F238E27FC236}">
                <a16:creationId xmlns:a16="http://schemas.microsoft.com/office/drawing/2014/main" id="{CDBF54DA-EC24-4B40-A54E-96572903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07/28/2024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9EA23-F34E-486A-B8B2-0C301926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deck: Rent It 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2</a:t>
            </a:fld>
            <a:endParaRPr lang="en-ZA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CA5E9C0-B8A2-0AB6-9DA6-348C83D60F5C}"/>
              </a:ext>
            </a:extLst>
          </p:cNvPr>
          <p:cNvSpPr txBox="1">
            <a:spLocks/>
          </p:cNvSpPr>
          <p:nvPr/>
        </p:nvSpPr>
        <p:spPr>
          <a:xfrm>
            <a:off x="1152218" y="1400329"/>
            <a:ext cx="3975804" cy="1514476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Chennai</a:t>
            </a:r>
            <a:r>
              <a:rPr lang="en-US" dirty="0"/>
              <a:t> | rentitall2508@gmail.com | +91-9849116150</a:t>
            </a:r>
          </a:p>
          <a:p>
            <a:r>
              <a:rPr lang="en-US" b="1" dirty="0"/>
              <a:t>URL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https://fordriveonly39.wixsite.com/rent-it-all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A91D34-8F08-9BDE-9C36-9E0B748DB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63" y="592699"/>
            <a:ext cx="5525729" cy="552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  <p:transition spd="slow" advTm="76379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43">
            <a:extLst>
              <a:ext uri="{FF2B5EF4-FFF2-40B4-BE49-F238E27FC236}">
                <a16:creationId xmlns:a16="http://schemas.microsoft.com/office/drawing/2014/main" id="{3D9D32E0-9ABC-8080-9912-4461A1D30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Our Team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1FBC7-367F-9B44-F8B3-052DFD7CA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07/28/2024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FF8C1-7233-D9D6-C127-B9CEB23C6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deck: Rent It 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A9AC9-4E7E-23C4-E70C-5A44B408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2" name="Picture Placeholder 61">
            <a:extLst>
              <a:ext uri="{FF2B5EF4-FFF2-40B4-BE49-F238E27FC236}">
                <a16:creationId xmlns:a16="http://schemas.microsoft.com/office/drawing/2014/main" id="{9F727992-A6CA-CD7D-CDFF-A30A807FC7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6702" r="16702"/>
          <a:stretch>
            <a:fillRect/>
          </a:stretch>
        </p:blipFill>
        <p:spPr>
          <a:xfrm>
            <a:off x="4851195" y="685134"/>
            <a:ext cx="2374900" cy="2376488"/>
          </a:xfrm>
        </p:spPr>
      </p:pic>
      <p:pic>
        <p:nvPicPr>
          <p:cNvPr id="67" name="Picture Placeholder 66">
            <a:extLst>
              <a:ext uri="{FF2B5EF4-FFF2-40B4-BE49-F238E27FC236}">
                <a16:creationId xmlns:a16="http://schemas.microsoft.com/office/drawing/2014/main" id="{A2BF1D92-28A1-712E-24E7-4B00853DD5D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2500" b="12500"/>
          <a:stretch>
            <a:fillRect/>
          </a:stretch>
        </p:blipFill>
        <p:spPr>
          <a:xfrm>
            <a:off x="2449513" y="685800"/>
            <a:ext cx="2376487" cy="2376488"/>
          </a:xfrm>
        </p:spPr>
      </p:pic>
      <p:pic>
        <p:nvPicPr>
          <p:cNvPr id="69" name="Picture Placeholder 68">
            <a:extLst>
              <a:ext uri="{FF2B5EF4-FFF2-40B4-BE49-F238E27FC236}">
                <a16:creationId xmlns:a16="http://schemas.microsoft.com/office/drawing/2014/main" id="{4F6783C4-757B-B22C-0781-F3E7CEAFF3B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12475" b="12475"/>
          <a:stretch>
            <a:fillRect/>
          </a:stretch>
        </p:blipFill>
        <p:spPr>
          <a:xfrm>
            <a:off x="9627291" y="685134"/>
            <a:ext cx="2374900" cy="2376488"/>
          </a:xfrm>
        </p:spPr>
      </p:pic>
      <p:pic>
        <p:nvPicPr>
          <p:cNvPr id="71" name="Picture Placeholder 70">
            <a:extLst>
              <a:ext uri="{FF2B5EF4-FFF2-40B4-BE49-F238E27FC236}">
                <a16:creationId xmlns:a16="http://schemas.microsoft.com/office/drawing/2014/main" id="{38E89EE7-2095-EBB7-09BB-18446B0D340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t="401" b="401"/>
          <a:stretch>
            <a:fillRect/>
          </a:stretch>
        </p:blipFill>
        <p:spPr>
          <a:xfrm>
            <a:off x="138190" y="685134"/>
            <a:ext cx="2374900" cy="2376488"/>
          </a:xfrm>
        </p:spPr>
      </p:pic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A2ABCA60-972D-E757-AFE1-E9A46D259AA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043473" y="4979098"/>
            <a:ext cx="2085154" cy="422721"/>
          </a:xfrm>
        </p:spPr>
        <p:txBody>
          <a:bodyPr/>
          <a:lstStyle/>
          <a:p>
            <a:r>
              <a:rPr lang="en-IN" dirty="0"/>
              <a:t>Juhi Khaitan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CD316402-BDC9-0813-B2D5-7D0574C826A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043473" y="5442673"/>
            <a:ext cx="2085154" cy="479303"/>
          </a:xfrm>
        </p:spPr>
        <p:txBody>
          <a:bodyPr>
            <a:normAutofit/>
          </a:bodyPr>
          <a:lstStyle/>
          <a:p>
            <a:r>
              <a:rPr lang="en-IN" dirty="0"/>
              <a:t>CEO/ Founder</a:t>
            </a:r>
            <a:br>
              <a:rPr lang="en-IN" dirty="0"/>
            </a:br>
            <a:r>
              <a:rPr lang="en-IN" dirty="0"/>
              <a:t>Equity: 35%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7E8634C9-B717-E4FE-DFD9-F7ABA63ECFB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405519" y="4979098"/>
            <a:ext cx="2092877" cy="422721"/>
          </a:xfrm>
        </p:spPr>
        <p:txBody>
          <a:bodyPr/>
          <a:lstStyle/>
          <a:p>
            <a:r>
              <a:rPr lang="en-IN" dirty="0" err="1"/>
              <a:t>Brahmansh</a:t>
            </a:r>
            <a:r>
              <a:rPr lang="en-IN" dirty="0"/>
              <a:t> Dwivedi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1D1AE592-EDD7-F5F7-EECA-896F7B418BF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405519" y="5442673"/>
            <a:ext cx="2092877" cy="479303"/>
          </a:xfrm>
        </p:spPr>
        <p:txBody>
          <a:bodyPr>
            <a:normAutofit/>
          </a:bodyPr>
          <a:lstStyle/>
          <a:p>
            <a:r>
              <a:rPr lang="en-IN" dirty="0"/>
              <a:t>Chief Technical Officer</a:t>
            </a:r>
          </a:p>
          <a:p>
            <a:pPr>
              <a:spcBef>
                <a:spcPts val="0"/>
              </a:spcBef>
            </a:pPr>
            <a:r>
              <a:rPr lang="en-IN" dirty="0"/>
              <a:t>Equity: 15%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6B773E78-2EAA-2788-426A-CC865D5B0FA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2760087" y="4983008"/>
            <a:ext cx="2085154" cy="422721"/>
          </a:xfrm>
        </p:spPr>
        <p:txBody>
          <a:bodyPr/>
          <a:lstStyle/>
          <a:p>
            <a:r>
              <a:rPr lang="en-IN" dirty="0" err="1"/>
              <a:t>Vishesh</a:t>
            </a:r>
            <a:r>
              <a:rPr lang="en-IN" dirty="0"/>
              <a:t> Jain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A78937AC-A258-AFD1-1C80-C35CBAFD090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760087" y="5446583"/>
            <a:ext cx="2085154" cy="47930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IN" dirty="0"/>
              <a:t>Chief Marketing Officer</a:t>
            </a:r>
            <a:br>
              <a:rPr lang="en-IN" dirty="0"/>
            </a:br>
            <a:r>
              <a:rPr lang="en-IN" dirty="0"/>
              <a:t>Equity: 15%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7AFD0230-5B86-B018-1479-7E9C1B48C0A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91747" y="4966639"/>
            <a:ext cx="2077430" cy="422721"/>
          </a:xfrm>
        </p:spPr>
        <p:txBody>
          <a:bodyPr/>
          <a:lstStyle/>
          <a:p>
            <a:r>
              <a:rPr lang="en-IN" dirty="0"/>
              <a:t>Atharv Agarwal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87DA4EFB-4657-3244-BF42-48C65760771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91747" y="5430214"/>
            <a:ext cx="2077430" cy="479303"/>
          </a:xfrm>
        </p:spPr>
        <p:txBody>
          <a:bodyPr>
            <a:normAutofit/>
          </a:bodyPr>
          <a:lstStyle/>
          <a:p>
            <a:r>
              <a:rPr lang="en-IN" dirty="0"/>
              <a:t>Chief Financial Officer</a:t>
            </a:r>
            <a:br>
              <a:rPr lang="en-IN" dirty="0"/>
            </a:br>
            <a:r>
              <a:rPr lang="en-IN" dirty="0"/>
              <a:t>Equity: 15%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50D56C1-AF3A-3D86-0084-1175709CD5AB}"/>
              </a:ext>
            </a:extLst>
          </p:cNvPr>
          <p:cNvSpPr txBox="1"/>
          <p:nvPr/>
        </p:nvSpPr>
        <p:spPr>
          <a:xfrm>
            <a:off x="9949798" y="5019907"/>
            <a:ext cx="1876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600" dirty="0" err="1">
                <a:solidFill>
                  <a:schemeClr val="accent1"/>
                </a:solidFill>
                <a:latin typeface="+mj-lt"/>
              </a:rPr>
              <a:t>Priyanshu</a:t>
            </a:r>
            <a:r>
              <a:rPr lang="en-IN" sz="16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IN" sz="1600" dirty="0" err="1">
                <a:solidFill>
                  <a:schemeClr val="accent1"/>
                </a:solidFill>
                <a:latin typeface="+mj-lt"/>
              </a:rPr>
              <a:t>Ajitsaria</a:t>
            </a:r>
            <a:endParaRPr lang="en-IN" sz="1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160B85C-F6EE-78B6-6486-730D2E81EE39}"/>
              </a:ext>
            </a:extLst>
          </p:cNvPr>
          <p:cNvSpPr txBox="1"/>
          <p:nvPr/>
        </p:nvSpPr>
        <p:spPr>
          <a:xfrm>
            <a:off x="10001863" y="5409973"/>
            <a:ext cx="1772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200" dirty="0">
                <a:solidFill>
                  <a:schemeClr val="accent1"/>
                </a:solidFill>
              </a:rPr>
              <a:t>Chief Operating Officer</a:t>
            </a:r>
          </a:p>
          <a:p>
            <a:pPr algn="ctr"/>
            <a:r>
              <a:rPr lang="en-IN" sz="1200" dirty="0">
                <a:solidFill>
                  <a:schemeClr val="accent1"/>
                </a:solidFill>
              </a:rPr>
              <a:t>Equity: 15%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A7D18C56-E1F3-6D10-EA00-1DF7EE66EF3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752" t="5018" r="11961" b="44319"/>
          <a:stretch/>
        </p:blipFill>
        <p:spPr>
          <a:xfrm>
            <a:off x="7251290" y="676345"/>
            <a:ext cx="2376000" cy="238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67611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244" y="473869"/>
            <a:ext cx="4603750" cy="1226572"/>
          </a:xfrm>
        </p:spPr>
        <p:txBody>
          <a:bodyPr>
            <a:normAutofit/>
          </a:bodyPr>
          <a:lstStyle/>
          <a:p>
            <a:r>
              <a:rPr lang="en-US" dirty="0"/>
              <a:t>Problems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86624C-064C-4D4F-B613-C815EDD797B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035800" y="1859273"/>
            <a:ext cx="4298950" cy="334668"/>
          </a:xfrm>
        </p:spPr>
        <p:txBody>
          <a:bodyPr>
            <a:noAutofit/>
          </a:bodyPr>
          <a:lstStyle/>
          <a:p>
            <a:r>
              <a:rPr lang="en-US" sz="1800" dirty="0"/>
              <a:t>Forgetful Nature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79DE4-CAEA-4617-897E-FEC9A2AC2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5800" y="2160591"/>
            <a:ext cx="4298950" cy="7257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 dirty="0"/>
              <a:t>Forgot your umbrellas during rains? Or a simple sewing kit for that loose button on your shirt? Don’t worry, we’ve got you!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9BC5DA-EF42-4CF4-AF0E-A65F3AC8C654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7054849" y="3224997"/>
            <a:ext cx="4298950" cy="334668"/>
          </a:xfrm>
        </p:spPr>
        <p:txBody>
          <a:bodyPr>
            <a:noAutofit/>
          </a:bodyPr>
          <a:lstStyle/>
          <a:p>
            <a:r>
              <a:rPr lang="en-US" sz="1800" dirty="0"/>
              <a:t>Customers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27C6CE-351E-4F5B-A389-E4B6542A678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054849" y="3526315"/>
            <a:ext cx="4298950" cy="725701"/>
          </a:xfrm>
        </p:spPr>
        <p:txBody>
          <a:bodyPr>
            <a:normAutofit/>
          </a:bodyPr>
          <a:lstStyle/>
          <a:p>
            <a:r>
              <a:rPr lang="en-US" sz="1400" dirty="0"/>
              <a:t>65% of customers buy items they will only use once or out of impulse. This not only harms their wallet, but also the planet.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8101B1D-67EA-45C2-8240-D5F9BBACEB7E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7054849" y="4722677"/>
            <a:ext cx="4298950" cy="334668"/>
          </a:xfrm>
        </p:spPr>
        <p:txBody>
          <a:bodyPr>
            <a:noAutofit/>
          </a:bodyPr>
          <a:lstStyle/>
          <a:p>
            <a:r>
              <a:rPr lang="en-US" sz="1800" dirty="0"/>
              <a:t>Humanitarian Effort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190298-D334-4008-9B52-5DA33924AF1B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7054849" y="5023995"/>
            <a:ext cx="4298950" cy="725701"/>
          </a:xfrm>
        </p:spPr>
        <p:txBody>
          <a:bodyPr>
            <a:normAutofit/>
          </a:bodyPr>
          <a:lstStyle/>
          <a:p>
            <a:r>
              <a:rPr lang="en-US" sz="1400" dirty="0"/>
              <a:t>We want to connect hearts and encourage a continuous system of sharing.</a:t>
            </a:r>
          </a:p>
        </p:txBody>
      </p:sp>
      <p:sp>
        <p:nvSpPr>
          <p:cNvPr id="172" name="Date Placeholder 171">
            <a:extLst>
              <a:ext uri="{FF2B5EF4-FFF2-40B4-BE49-F238E27FC236}">
                <a16:creationId xmlns:a16="http://schemas.microsoft.com/office/drawing/2014/main" id="{97236E89-C764-4B44-A276-073225C820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07/28/2024</a:t>
            </a:r>
          </a:p>
          <a:p>
            <a:endParaRPr lang="en-US" dirty="0"/>
          </a:p>
        </p:txBody>
      </p:sp>
      <p:sp>
        <p:nvSpPr>
          <p:cNvPr id="173" name="Footer Placeholder 172">
            <a:extLst>
              <a:ext uri="{FF2B5EF4-FFF2-40B4-BE49-F238E27FC236}">
                <a16:creationId xmlns:a16="http://schemas.microsoft.com/office/drawing/2014/main" id="{26CF735C-7912-4C79-880A-D5EC8D2FC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35799" y="6356350"/>
            <a:ext cx="2772229" cy="365125"/>
          </a:xfrm>
        </p:spPr>
        <p:txBody>
          <a:bodyPr/>
          <a:lstStyle/>
          <a:p>
            <a:r>
              <a:rPr lang="en-US" dirty="0"/>
              <a:t>Pitch deck: Rent It All</a:t>
            </a:r>
          </a:p>
        </p:txBody>
      </p:sp>
      <p:sp>
        <p:nvSpPr>
          <p:cNvPr id="174" name="Slide Number Placeholder 173">
            <a:extLst>
              <a:ext uri="{FF2B5EF4-FFF2-40B4-BE49-F238E27FC236}">
                <a16:creationId xmlns:a16="http://schemas.microsoft.com/office/drawing/2014/main" id="{AE1BEBAA-2955-4EA2-8409-F46EC167D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6628" y="6356350"/>
            <a:ext cx="1317171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098" name="Picture 2" descr="a person looking like they forgot something">
            <a:extLst>
              <a:ext uri="{FF2B5EF4-FFF2-40B4-BE49-F238E27FC236}">
                <a16:creationId xmlns:a16="http://schemas.microsoft.com/office/drawing/2014/main" id="{D2749BBD-7B0B-DA0D-8A56-3366DF64CEBC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" r="727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856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6462">
        <p:split orient="vert"/>
      </p:transition>
    </mc:Choice>
    <mc:Fallback xmlns="">
      <p:transition spd="slow" advTm="6646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  <p:bldP spid="7" grpId="0" build="p"/>
      <p:bldP spid="6" grpId="0" build="p"/>
      <p:bldP spid="9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Solution</a:t>
            </a:r>
          </a:p>
        </p:txBody>
      </p:sp>
      <p:pic>
        <p:nvPicPr>
          <p:cNvPr id="16" name="Content Placeholder 15" descr="Ecommerce outline">
            <a:extLst>
              <a:ext uri="{FF2B5EF4-FFF2-40B4-BE49-F238E27FC236}">
                <a16:creationId xmlns:a16="http://schemas.microsoft.com/office/drawing/2014/main" id="{6FF24885-E9BF-4E11-B11D-D2826551BCF9}"/>
              </a:ext>
            </a:extLst>
          </p:cNvPr>
          <p:cNvPicPr>
            <a:picLocks noGrp="1" noChangeAspect="1"/>
          </p:cNvPicPr>
          <p:nvPr>
            <p:ph sz="quarter" idx="4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3681" y="2496344"/>
            <a:ext cx="914400" cy="9144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D39C8-B1F1-42EF-8CD9-3AD32F6D79A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81075" y="3971432"/>
            <a:ext cx="1980000" cy="360000"/>
          </a:xfrm>
        </p:spPr>
        <p:txBody>
          <a:bodyPr/>
          <a:lstStyle/>
          <a:p>
            <a:r>
              <a:rPr lang="en-US" dirty="0"/>
              <a:t>One-Stop Solution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32B264-86C5-4719-9D12-2C89B955D5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81075" y="4644390"/>
            <a:ext cx="1980000" cy="1490080"/>
          </a:xfrm>
        </p:spPr>
        <p:txBody>
          <a:bodyPr>
            <a:normAutofit fontScale="92500"/>
          </a:bodyPr>
          <a:lstStyle/>
          <a:p>
            <a:r>
              <a:rPr lang="en-US" dirty="0"/>
              <a:t>Our company makes it easier for you to rent items like hot water pads, umbrellas, etc. by checking our website and then collecting from kiosks closest to you</a:t>
            </a:r>
          </a:p>
          <a:p>
            <a:endParaRPr lang="en-US" dirty="0"/>
          </a:p>
        </p:txBody>
      </p:sp>
      <p:pic>
        <p:nvPicPr>
          <p:cNvPr id="18" name="Content Placeholder 17" descr="Group outline">
            <a:extLst>
              <a:ext uri="{FF2B5EF4-FFF2-40B4-BE49-F238E27FC236}">
                <a16:creationId xmlns:a16="http://schemas.microsoft.com/office/drawing/2014/main" id="{4519A87B-B871-4979-BE2F-4ADBE8AA1B68}"/>
              </a:ext>
            </a:extLst>
          </p:cNvPr>
          <p:cNvPicPr>
            <a:picLocks noGrp="1" noChangeAspect="1"/>
          </p:cNvPicPr>
          <p:nvPr>
            <p:ph sz="quarter" idx="4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63231" y="2496344"/>
            <a:ext cx="914400" cy="9144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F729D8-8842-4E51-A541-DCAD67FB2EA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731025" y="3971432"/>
            <a:ext cx="1980000" cy="360000"/>
          </a:xfrm>
        </p:spPr>
        <p:txBody>
          <a:bodyPr/>
          <a:lstStyle/>
          <a:p>
            <a:r>
              <a:rPr lang="en-US" dirty="0"/>
              <a:t>Target audience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D03D287-7C97-43BE-ABCA-D242D29C3BE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731025" y="4644390"/>
            <a:ext cx="1980000" cy="1490080"/>
          </a:xfrm>
        </p:spPr>
        <p:txBody>
          <a:bodyPr>
            <a:normAutofit/>
          </a:bodyPr>
          <a:lstStyle/>
          <a:p>
            <a:r>
              <a:rPr lang="en-US" dirty="0"/>
              <a:t>Crochet kits for bored grandmas, Hairdryers for travelling passengers and Electric kettle for late night meals with friends in college</a:t>
            </a:r>
          </a:p>
        </p:txBody>
      </p:sp>
      <p:pic>
        <p:nvPicPr>
          <p:cNvPr id="20" name="Content Placeholder 19" descr="Money outline">
            <a:extLst>
              <a:ext uri="{FF2B5EF4-FFF2-40B4-BE49-F238E27FC236}">
                <a16:creationId xmlns:a16="http://schemas.microsoft.com/office/drawing/2014/main" id="{3136C472-958E-4551-B801-A030BBD15483}"/>
              </a:ext>
            </a:extLst>
          </p:cNvPr>
          <p:cNvPicPr>
            <a:picLocks noGrp="1" noChangeAspect="1"/>
          </p:cNvPicPr>
          <p:nvPr>
            <p:ph sz="quarter" idx="5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14369" y="2496344"/>
            <a:ext cx="914400" cy="914400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A50A97-0C1A-4F2C-ADF6-6DC29BFE4D6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480975" y="3971432"/>
            <a:ext cx="1980000" cy="360000"/>
          </a:xfrm>
        </p:spPr>
        <p:txBody>
          <a:bodyPr/>
          <a:lstStyle/>
          <a:p>
            <a:r>
              <a:rPr lang="en-US" dirty="0"/>
              <a:t>Cost savings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239B51-6DAC-4FB7-944F-DB02DB8A1DB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480975" y="4644390"/>
            <a:ext cx="1980000" cy="1490080"/>
          </a:xfrm>
        </p:spPr>
        <p:txBody>
          <a:bodyPr/>
          <a:lstStyle/>
          <a:p>
            <a:r>
              <a:rPr lang="en-US" dirty="0"/>
              <a:t>Reduces expenses for you, because you rent the items at a lesser price than you buy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CE32A3A-587F-45B9-8FF3-A21B2574C39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9184088" y="3971432"/>
            <a:ext cx="1980000" cy="360000"/>
          </a:xfrm>
        </p:spPr>
        <p:txBody>
          <a:bodyPr/>
          <a:lstStyle/>
          <a:p>
            <a:r>
              <a:rPr lang="en-US" dirty="0"/>
              <a:t>Recycling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3D2B65E-985D-4E98-BA0E-667C921458A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184087" y="4644390"/>
            <a:ext cx="1980000" cy="1490080"/>
          </a:xfrm>
        </p:spPr>
        <p:txBody>
          <a:bodyPr>
            <a:normAutofit/>
          </a:bodyPr>
          <a:lstStyle/>
          <a:p>
            <a:r>
              <a:rPr lang="en-US" dirty="0"/>
              <a:t>Saving the environment by not trashing items after single use. We give the products a new life in someone else’s home.</a:t>
            </a:r>
          </a:p>
        </p:txBody>
      </p:sp>
      <p:sp>
        <p:nvSpPr>
          <p:cNvPr id="64" name="Date Placeholder 63">
            <a:extLst>
              <a:ext uri="{FF2B5EF4-FFF2-40B4-BE49-F238E27FC236}">
                <a16:creationId xmlns:a16="http://schemas.microsoft.com/office/drawing/2014/main" id="{45C56C15-04A6-4290-9763-A1362FE7E1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07/28/2024</a:t>
            </a:r>
          </a:p>
          <a:p>
            <a:endParaRPr lang="en-US" dirty="0"/>
          </a:p>
        </p:txBody>
      </p:sp>
      <p:sp>
        <p:nvSpPr>
          <p:cNvPr id="62" name="Footer Placeholder 61">
            <a:extLst>
              <a:ext uri="{FF2B5EF4-FFF2-40B4-BE49-F238E27FC236}">
                <a16:creationId xmlns:a16="http://schemas.microsoft.com/office/drawing/2014/main" id="{ACCBE4EF-6416-442B-BED0-AF70D1152D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deck: Rent It All</a:t>
            </a:r>
          </a:p>
        </p:txBody>
      </p:sp>
      <p:sp>
        <p:nvSpPr>
          <p:cNvPr id="63" name="Slide Number Placeholder 62">
            <a:extLst>
              <a:ext uri="{FF2B5EF4-FFF2-40B4-BE49-F238E27FC236}">
                <a16:creationId xmlns:a16="http://schemas.microsoft.com/office/drawing/2014/main" id="{7774D196-C2DA-43A5-9A5E-AF7D6BC135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5</a:t>
            </a:fld>
            <a:endParaRPr lang="en-ZA" dirty="0"/>
          </a:p>
        </p:txBody>
      </p:sp>
      <p:pic>
        <p:nvPicPr>
          <p:cNvPr id="13" name="Graphic 12" descr="Open hand with plant with solid fill">
            <a:extLst>
              <a:ext uri="{FF2B5EF4-FFF2-40B4-BE49-F238E27FC236}">
                <a16:creationId xmlns:a16="http://schemas.microsoft.com/office/drawing/2014/main" id="{0614451D-4C9C-B5F0-9179-4E68569148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65507" y="2488892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9" grpId="0" build="p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5800" y="473869"/>
            <a:ext cx="4603750" cy="1226572"/>
          </a:xfrm>
        </p:spPr>
        <p:txBody>
          <a:bodyPr>
            <a:normAutofit/>
          </a:bodyPr>
          <a:lstStyle/>
          <a:p>
            <a:r>
              <a:rPr lang="en-US" dirty="0"/>
              <a:t>Product benefits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4ED4EC-32F6-4539-AC4A-407303F2894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117447" y="2468617"/>
            <a:ext cx="410028" cy="459639"/>
          </a:xfrm>
        </p:spPr>
        <p:txBody>
          <a:bodyPr/>
          <a:lstStyle/>
          <a:p>
            <a:r>
              <a:rPr lang="en-US" dirty="0"/>
              <a:t>1.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5828" y="2469745"/>
            <a:ext cx="3888921" cy="7257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ZA" sz="1400" dirty="0"/>
              <a:t>Renting is always cheaper than buying. </a:t>
            </a:r>
            <a:r>
              <a:rPr lang="en-ZA" sz="1400" noProof="1"/>
              <a:t>A completely need based system of borrow and lend.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11C192E-BFE3-4D62-9501-33A59424B9D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117447" y="3808800"/>
            <a:ext cx="410028" cy="459639"/>
          </a:xfrm>
        </p:spPr>
        <p:txBody>
          <a:bodyPr/>
          <a:lstStyle/>
          <a:p>
            <a:r>
              <a:rPr lang="en-US" dirty="0"/>
              <a:t>2.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07366F-A386-45E8-A6BC-717285364386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445828" y="3808800"/>
            <a:ext cx="3888921" cy="725701"/>
          </a:xfrm>
        </p:spPr>
        <p:txBody>
          <a:bodyPr/>
          <a:lstStyle/>
          <a:p>
            <a:r>
              <a:rPr lang="en-ZA" sz="1400" noProof="1"/>
              <a:t>Saves storage place in a customer’s home.</a:t>
            </a:r>
          </a:p>
          <a:p>
            <a:endParaRPr lang="en-US" sz="14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901C0F9-76A5-4F0E-A60F-B285BFF15C5C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7117447" y="5101562"/>
            <a:ext cx="410028" cy="459639"/>
          </a:xfrm>
        </p:spPr>
        <p:txBody>
          <a:bodyPr/>
          <a:lstStyle/>
          <a:p>
            <a:r>
              <a:rPr lang="en-US" dirty="0"/>
              <a:t>3.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90DA149-7863-4E7C-957C-3D5E1610A1FD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7445828" y="5101562"/>
            <a:ext cx="3888921" cy="725701"/>
          </a:xfrm>
        </p:spPr>
        <p:txBody>
          <a:bodyPr>
            <a:normAutofit/>
          </a:bodyPr>
          <a:lstStyle/>
          <a:p>
            <a:r>
              <a:rPr lang="en-ZA" sz="1400" noProof="1"/>
              <a:t>Has a high target audience (due to the locations and items on the kiosk) and draws in people from all age groups.</a:t>
            </a:r>
          </a:p>
        </p:txBody>
      </p:sp>
      <p:sp>
        <p:nvSpPr>
          <p:cNvPr id="46" name="Date Placeholder 45">
            <a:extLst>
              <a:ext uri="{FF2B5EF4-FFF2-40B4-BE49-F238E27FC236}">
                <a16:creationId xmlns:a16="http://schemas.microsoft.com/office/drawing/2014/main" id="{50471321-957D-458F-B4F6-2FA56665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6/22/20XX</a:t>
            </a:r>
            <a:endParaRPr lang="en-US" dirty="0"/>
          </a:p>
        </p:txBody>
      </p:sp>
      <p:sp>
        <p:nvSpPr>
          <p:cNvPr id="47" name="Footer Placeholder 46">
            <a:extLst>
              <a:ext uri="{FF2B5EF4-FFF2-40B4-BE49-F238E27FC236}">
                <a16:creationId xmlns:a16="http://schemas.microsoft.com/office/drawing/2014/main" id="{A5CB8E0F-30DF-4192-AB40-029D65AA6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35799" y="6356350"/>
            <a:ext cx="2772229" cy="365125"/>
          </a:xfrm>
        </p:spPr>
        <p:txBody>
          <a:bodyPr/>
          <a:lstStyle/>
          <a:p>
            <a:r>
              <a:rPr lang="en-US" dirty="0"/>
              <a:t>Pitch deck: Rent It All</a:t>
            </a:r>
          </a:p>
        </p:txBody>
      </p:sp>
      <p:sp>
        <p:nvSpPr>
          <p:cNvPr id="48" name="Slide Number Placeholder 47">
            <a:extLst>
              <a:ext uri="{FF2B5EF4-FFF2-40B4-BE49-F238E27FC236}">
                <a16:creationId xmlns:a16="http://schemas.microsoft.com/office/drawing/2014/main" id="{4542EF84-4B0A-4795-A38E-331B003AC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6628" y="6356350"/>
            <a:ext cx="1317171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078" name="Picture 6" descr="people roaming around a small shop labelled 'Rent All'">
            <a:extLst>
              <a:ext uri="{FF2B5EF4-FFF2-40B4-BE49-F238E27FC236}">
                <a16:creationId xmlns:a16="http://schemas.microsoft.com/office/drawing/2014/main" id="{B9794ECE-674B-4BCC-32F7-F854EF2FBC78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" r="364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56AB67F-8C53-A09D-94B9-B929024C7C07}"/>
              </a:ext>
            </a:extLst>
          </p:cNvPr>
          <p:cNvSpPr/>
          <p:nvPr/>
        </p:nvSpPr>
        <p:spPr>
          <a:xfrm rot="-60000">
            <a:off x="1871630" y="870875"/>
            <a:ext cx="3205316" cy="1032388"/>
          </a:xfrm>
          <a:prstGeom prst="roundRect">
            <a:avLst/>
          </a:prstGeom>
          <a:solidFill>
            <a:srgbClr val="D3CB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D4B65C-37AB-1364-6F48-F78A2FB1F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2529" y="730951"/>
            <a:ext cx="1353488" cy="13534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E0A63-A388-49B1-A04E-27CE9BD6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ZA" dirty="0"/>
              <a:t>Business model</a:t>
            </a:r>
          </a:p>
        </p:txBody>
      </p:sp>
      <p:pic>
        <p:nvPicPr>
          <p:cNvPr id="27" name="Picture Placeholder 11" descr="Research outline">
            <a:extLst>
              <a:ext uri="{FF2B5EF4-FFF2-40B4-BE49-F238E27FC236}">
                <a16:creationId xmlns:a16="http://schemas.microsoft.com/office/drawing/2014/main" id="{E7501A7A-87F1-48B8-AE66-9FB3CB45D40B}"/>
              </a:ext>
            </a:extLst>
          </p:cNvPr>
          <p:cNvPicPr>
            <a:picLocks noGrp="1" noChangeAspect="1"/>
          </p:cNvPicPr>
          <p:nvPr>
            <p:ph sz="quarter" idx="4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888456" y="2496344"/>
            <a:ext cx="914400" cy="914400"/>
          </a:xfrm>
          <a:noFill/>
          <a:ln w="95250" cap="sq" cmpd="sng" algn="ctr">
            <a:noFill/>
            <a:prstDash val="solid"/>
            <a:miter lim="800000"/>
          </a:ln>
          <a:effectLst/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E82690-B145-4D4F-B2D1-0B2A8C50FD7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356050" y="3971431"/>
            <a:ext cx="1980000" cy="472749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</a:pPr>
            <a:r>
              <a:rPr lang="en-ZA" dirty="0"/>
              <a:t>Impulse Buyers and </a:t>
            </a:r>
          </a:p>
          <a:p>
            <a:pPr>
              <a:spcBef>
                <a:spcPts val="0"/>
              </a:spcBef>
            </a:pPr>
            <a:r>
              <a:rPr lang="en-ZA" dirty="0"/>
              <a:t>Single Use Items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40DF9D-0C9E-4C5D-9635-6B4DE10CCEE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168237" y="4575369"/>
            <a:ext cx="2354837" cy="111611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2018 survey by </a:t>
            </a:r>
            <a:r>
              <a:rPr lang="en-IN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Slickdeals</a:t>
            </a:r>
            <a:r>
              <a:rPr lang="en-IN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found that Americans spend an average of $5,400 annually on impulse purchases. Many of these purchases are often for items that are used infrequently and could be rented instead.</a:t>
            </a:r>
            <a:endParaRPr lang="en-IN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Picture Placeholder 15" descr="Internet outline">
            <a:extLst>
              <a:ext uri="{FF2B5EF4-FFF2-40B4-BE49-F238E27FC236}">
                <a16:creationId xmlns:a16="http://schemas.microsoft.com/office/drawing/2014/main" id="{55BF36B0-70C1-41A7-97F7-10772AE3E317}"/>
              </a:ext>
            </a:extLst>
          </p:cNvPr>
          <p:cNvPicPr>
            <a:picLocks noGrp="1" noChangeAspect="1"/>
          </p:cNvPicPr>
          <p:nvPr>
            <p:ph sz="quarter" idx="4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638800" y="2496344"/>
            <a:ext cx="914400" cy="914400"/>
          </a:xfrm>
          <a:noFill/>
          <a:ln w="95250" cap="sq" cmpd="sng" algn="ctr">
            <a:noFill/>
            <a:prstDash val="solid"/>
            <a:miter lim="800000"/>
          </a:ln>
          <a:effectLst/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0297407-CE4E-4284-879D-AEC39571362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106000" y="3971432"/>
            <a:ext cx="1980000" cy="360000"/>
          </a:xfrm>
        </p:spPr>
        <p:txBody>
          <a:bodyPr/>
          <a:lstStyle/>
          <a:p>
            <a:r>
              <a:rPr lang="en-ZA" dirty="0"/>
              <a:t>Our USP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C3A7BE-F7FC-4942-A31A-491A8A80610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792050" y="4608441"/>
            <a:ext cx="2241755" cy="111611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We can reduce costs by buying second hand items and refurbishing them. In the future, we can also make an interconnected web of borrowing and lending.</a:t>
            </a:r>
            <a:endParaRPr lang="en-ZA" noProof="1"/>
          </a:p>
        </p:txBody>
      </p:sp>
      <p:pic>
        <p:nvPicPr>
          <p:cNvPr id="29" name="Picture Placeholder 17" descr="Illustrator outline">
            <a:extLst>
              <a:ext uri="{FF2B5EF4-FFF2-40B4-BE49-F238E27FC236}">
                <a16:creationId xmlns:a16="http://schemas.microsoft.com/office/drawing/2014/main" id="{3F6B18F7-FCBF-493A-AD96-1FFF95A95E2F}"/>
              </a:ext>
            </a:extLst>
          </p:cNvPr>
          <p:cNvPicPr>
            <a:picLocks noGrp="1" noChangeAspect="1"/>
          </p:cNvPicPr>
          <p:nvPr>
            <p:ph sz="quarter" idx="5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389144" y="2496344"/>
            <a:ext cx="914400" cy="914400"/>
          </a:xfrm>
          <a:noFill/>
          <a:ln w="95250" cap="sq" cmpd="sng" algn="ctr">
            <a:noFill/>
            <a:prstDash val="solid"/>
            <a:miter lim="800000"/>
          </a:ln>
          <a:effectLst/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5CCE699-03D1-4642-B46A-B14EF17DA18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728129" y="3971432"/>
            <a:ext cx="2467922" cy="360000"/>
          </a:xfrm>
        </p:spPr>
        <p:txBody>
          <a:bodyPr>
            <a:normAutofit/>
          </a:bodyPr>
          <a:lstStyle/>
          <a:p>
            <a:r>
              <a:rPr lang="en-ZA" dirty="0"/>
              <a:t>Effective Market Plan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C1DF189-6F2F-4C21-88CC-C82D3D0D147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106000" y="4657600"/>
            <a:ext cx="1980000" cy="12712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ZA" noProof="1"/>
              <a:t>We offer competitive pricing based on item and duration and can also offer subscription based plans to regular renters.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78E5465D-AEFB-432B-B536-09DD5C3D46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7865"/>
            <a:ext cx="2743200" cy="365125"/>
          </a:xfrm>
        </p:spPr>
        <p:txBody>
          <a:bodyPr/>
          <a:lstStyle/>
          <a:p>
            <a:r>
              <a:rPr lang="en-US" dirty="0"/>
              <a:t>07/28/2024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C44B1-BA82-483C-BD91-F89067442F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7865"/>
            <a:ext cx="4114800" cy="365125"/>
          </a:xfrm>
        </p:spPr>
        <p:txBody>
          <a:bodyPr/>
          <a:lstStyle/>
          <a:p>
            <a:r>
              <a:rPr lang="en-US" dirty="0"/>
              <a:t>Pitch deck: Rent It 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D4A67-3A46-4F54-A12A-EAE1B53E64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97865"/>
            <a:ext cx="2743200" cy="365125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6939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93DA9D1F-B5B9-2C88-0205-EB31D9760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Our Competition (Current &amp; Future)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4998DB4-152F-C937-A378-A94C58FE0F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35277"/>
            <a:ext cx="10515599" cy="4321073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b="1" i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Direct Competitors</a:t>
            </a:r>
            <a:r>
              <a:rPr lang="en-IN" sz="1800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Established companies that offer rental services for specific categories like tools, equipment, or party supplies like Rent All Services </a:t>
            </a:r>
            <a:r>
              <a:rPr lang="en-IN" sz="1800" kern="1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US for furniture and appliances</a:t>
            </a:r>
            <a:r>
              <a:rPr lang="en-IN" sz="1800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b="1" i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Online Rental Platforms</a:t>
            </a:r>
            <a:r>
              <a:rPr lang="en-IN" sz="1800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Websites and apps offering a wide range of rental items, similar to Rent It All.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b="1" i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Indirect Competitors</a:t>
            </a:r>
            <a:r>
              <a:rPr lang="en-IN" sz="1800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Second-Hand Marketplaces on platforms like eBay or Craigslist where people buy and sell used items.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b="1" i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Subscription Services</a:t>
            </a:r>
            <a:r>
              <a:rPr lang="en-IN" sz="1800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Services offering item subscriptions (e.g., clothing, electronics) which provide an alternative to ownership like Myntra in India.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b="1" i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Future Competitors</a:t>
            </a:r>
            <a:r>
              <a:rPr lang="en-IN" sz="1800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Traditional retailers entering the rental market to offer their products as rentals.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b="1" i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 Giants</a:t>
            </a:r>
            <a:r>
              <a:rPr lang="en-IN" sz="1800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Companies like Amazon expanding into rental services.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3291F1C-5881-E7BA-3425-2DB29F8EFF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463675"/>
            <a:ext cx="10515600" cy="492944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en-ZA" sz="2000" noProof="1"/>
              <a:t>Our company is in the renting business &amp; it seems to be a novel and unexplored idea at the moment. </a:t>
            </a:r>
          </a:p>
          <a:p>
            <a:pPr>
              <a:spcBef>
                <a:spcPts val="0"/>
              </a:spcBef>
            </a:pPr>
            <a:r>
              <a:rPr lang="en-ZA" sz="2000" noProof="1"/>
              <a:t>For this reason, we have very few to almost no competitors</a:t>
            </a:r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0E7ABD-2D02-BC95-1006-631248E0CA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Pitch deck: Rent It 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EC849-8C0B-A6B2-65DB-B22C55ED7E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D7573D-4491-8F74-294F-C1F1DCEBD4E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/>
              <a:t>07/28/2024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773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Growth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463675"/>
            <a:ext cx="10515600" cy="3651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ZA" dirty="0"/>
              <a:t>How our company will unfold upon starting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E59C8-1454-443A-8D4C-79058EF45B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76350" y="2647722"/>
            <a:ext cx="1725930" cy="365114"/>
          </a:xfrm>
        </p:spPr>
        <p:txBody>
          <a:bodyPr/>
          <a:lstStyle/>
          <a:p>
            <a:r>
              <a:rPr lang="en-US" dirty="0"/>
              <a:t>Month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D0DB42-F5C7-4064-A18E-21BBCDC3F5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44927" y="2647722"/>
            <a:ext cx="1725930" cy="365114"/>
          </a:xfrm>
        </p:spPr>
        <p:txBody>
          <a:bodyPr/>
          <a:lstStyle/>
          <a:p>
            <a:r>
              <a:rPr lang="en-US" dirty="0"/>
              <a:t>Month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36B395-BD80-4538-B76B-11CC75A25F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13504" y="2647722"/>
            <a:ext cx="1725930" cy="365114"/>
          </a:xfrm>
        </p:spPr>
        <p:txBody>
          <a:bodyPr/>
          <a:lstStyle/>
          <a:p>
            <a:r>
              <a:rPr lang="en-US" dirty="0"/>
              <a:t>Month 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42DE94-AB00-40D7-9185-8BBCF326AD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82081" y="2647722"/>
            <a:ext cx="1725930" cy="365114"/>
          </a:xfrm>
        </p:spPr>
        <p:txBody>
          <a:bodyPr/>
          <a:lstStyle/>
          <a:p>
            <a:r>
              <a:rPr lang="en-US" dirty="0"/>
              <a:t>Month 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4CBBC5-2CD7-4438-9E5E-414F88F868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50658" y="2647722"/>
            <a:ext cx="1725930" cy="365114"/>
          </a:xfrm>
        </p:spPr>
        <p:txBody>
          <a:bodyPr/>
          <a:lstStyle/>
          <a:p>
            <a:r>
              <a:rPr lang="en-US" dirty="0"/>
              <a:t>Month 5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8D89AB-77A6-4FFE-BC36-A5BB3BFAE9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30121" y="2647722"/>
            <a:ext cx="1725930" cy="365114"/>
          </a:xfrm>
        </p:spPr>
        <p:txBody>
          <a:bodyPr/>
          <a:lstStyle/>
          <a:p>
            <a:r>
              <a:rPr lang="en-US" dirty="0"/>
              <a:t>Month 6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89E483B-1D7E-4A4D-96D5-BEFD585BDF0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276350" y="3162333"/>
            <a:ext cx="1725930" cy="1029959"/>
          </a:xfrm>
        </p:spPr>
        <p:txBody>
          <a:bodyPr/>
          <a:lstStyle/>
          <a:p>
            <a:r>
              <a:rPr lang="en-US" dirty="0"/>
              <a:t>Establishing a list of products to be kept.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55ECA65-0537-4404-B8C7-011204A715F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874292" y="3119253"/>
            <a:ext cx="1941508" cy="1116118"/>
          </a:xfrm>
        </p:spPr>
        <p:txBody>
          <a:bodyPr/>
          <a:lstStyle/>
          <a:p>
            <a:r>
              <a:rPr lang="en-US" dirty="0"/>
              <a:t>Going LIVE!</a:t>
            </a:r>
            <a:br>
              <a:rPr lang="en-US" dirty="0"/>
            </a:br>
            <a:r>
              <a:rPr lang="en-US" dirty="0"/>
              <a:t>Opening Kiosks at malls, airports, stations, apartment blocks.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74B3D18-C1FA-41A0-AB3C-36937016F5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76350" y="4705258"/>
            <a:ext cx="1725930" cy="365114"/>
          </a:xfrm>
        </p:spPr>
        <p:txBody>
          <a:bodyPr/>
          <a:lstStyle/>
          <a:p>
            <a:r>
              <a:rPr lang="en-US" dirty="0"/>
              <a:t>Month 7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7224F0B-A1BB-44CF-AC30-B1B8A63BB29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44927" y="4705258"/>
            <a:ext cx="1725930" cy="365114"/>
          </a:xfrm>
        </p:spPr>
        <p:txBody>
          <a:bodyPr/>
          <a:lstStyle/>
          <a:p>
            <a:r>
              <a:rPr lang="en-US" dirty="0"/>
              <a:t>Month 8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8CD557E-93C9-4017-A099-729E3C78ABF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13504" y="4705258"/>
            <a:ext cx="1725930" cy="365114"/>
          </a:xfrm>
        </p:spPr>
        <p:txBody>
          <a:bodyPr/>
          <a:lstStyle/>
          <a:p>
            <a:r>
              <a:rPr lang="en-US" dirty="0"/>
              <a:t>Month 9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5986B7E-79FB-4447-ABD5-0F8681ECCD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82081" y="4705258"/>
            <a:ext cx="1725930" cy="365114"/>
          </a:xfrm>
        </p:spPr>
        <p:txBody>
          <a:bodyPr/>
          <a:lstStyle/>
          <a:p>
            <a:r>
              <a:rPr lang="en-US" dirty="0"/>
              <a:t>Month 10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7A05BCC-931A-4EC0-8CD3-33F1461EE89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50658" y="4705258"/>
            <a:ext cx="1725930" cy="365114"/>
          </a:xfrm>
        </p:spPr>
        <p:txBody>
          <a:bodyPr/>
          <a:lstStyle/>
          <a:p>
            <a:r>
              <a:rPr lang="en-US" dirty="0"/>
              <a:t>Month 11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38146F-1DAA-450A-933D-A275F3D503D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30121" y="4705258"/>
            <a:ext cx="1725930" cy="365114"/>
          </a:xfrm>
        </p:spPr>
        <p:txBody>
          <a:bodyPr/>
          <a:lstStyle/>
          <a:p>
            <a:r>
              <a:rPr lang="en-US" dirty="0"/>
              <a:t>Month 12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042418E-0F04-405D-8340-2DA5B59209F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276350" y="5243431"/>
            <a:ext cx="1568577" cy="1116118"/>
          </a:xfrm>
        </p:spPr>
        <p:txBody>
          <a:bodyPr>
            <a:normAutofit/>
          </a:bodyPr>
          <a:lstStyle/>
          <a:p>
            <a:r>
              <a:rPr lang="en-US" dirty="0"/>
              <a:t>Gathering feedback from the community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50003B3-AE3A-4EDB-8F7F-07A2ABA3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07/28/2024</a:t>
            </a:r>
          </a:p>
          <a:p>
            <a:endParaRPr lang="en-US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39988CDB-AF48-47AE-8D08-3BED129D8C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deck: Rent It All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C61F1816-351A-409F-AD5D-A78A67B2F4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3B91EC3F-18ED-9EA5-F4AB-C277FB4B2089}"/>
              </a:ext>
            </a:extLst>
          </p:cNvPr>
          <p:cNvSpPr txBox="1">
            <a:spLocks/>
          </p:cNvSpPr>
          <p:nvPr/>
        </p:nvSpPr>
        <p:spPr>
          <a:xfrm>
            <a:off x="2915412" y="3162332"/>
            <a:ext cx="1725930" cy="1029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17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Beginning of, initially through Marketing Phase social media, video ads, etc.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2E80D376-D06E-0DDD-D734-43173CC7EDC5}"/>
              </a:ext>
            </a:extLst>
          </p:cNvPr>
          <p:cNvSpPr txBox="1">
            <a:spLocks/>
          </p:cNvSpPr>
          <p:nvPr/>
        </p:nvSpPr>
        <p:spPr>
          <a:xfrm>
            <a:off x="6096000" y="5243431"/>
            <a:ext cx="1612011" cy="1112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17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Increasing product and kiosks catalogue to include customer-requested products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2106130"/>
      </p:ext>
    </p:extLst>
  </p:cSld>
  <p:clrMapOvr>
    <a:masterClrMapping/>
  </p:clrMapOvr>
  <p:transition spd="slow" advTm="6336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build="p"/>
      <p:bldP spid="18" grpId="0" build="p"/>
      <p:bldP spid="22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28.1|13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20.9|21.1|5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2.2|2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8.6|21.6|10.6|8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0.7|16.9"/>
</p:tagLst>
</file>

<file path=ppt/theme/theme1.xml><?xml version="1.0" encoding="utf-8"?>
<a:theme xmlns:a="http://schemas.openxmlformats.org/drawingml/2006/main" name="Office Theme">
  <a:themeElements>
    <a:clrScheme name="Custom 17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EAE4"/>
      </a:accent1>
      <a:accent2>
        <a:srgbClr val="7C6B62"/>
      </a:accent2>
      <a:accent3>
        <a:srgbClr val="5D4C41"/>
      </a:accent3>
      <a:accent4>
        <a:srgbClr val="AA6256"/>
      </a:accent4>
      <a:accent5>
        <a:srgbClr val="ACC6D8"/>
      </a:accent5>
      <a:accent6>
        <a:srgbClr val="CBA863"/>
      </a:accent6>
      <a:hlink>
        <a:srgbClr val="0563C1"/>
      </a:hlink>
      <a:folHlink>
        <a:srgbClr val="954F72"/>
      </a:folHlink>
    </a:clrScheme>
    <a:fontScheme name="Custom 59">
      <a:majorFont>
        <a:latin typeface="Bodoni MT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ail Pitch Deck_tm33850888_Win32_LW_v2.potx" id="{46D5EC7D-1804-4C18-AE1A-8CD4358371A7}" vid="{50D438F0-9FB1-414D-BBA2-7CE35940A5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FB0D94B-5A32-4AAB-B55C-DC457E4CE0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F3EECA-3A4D-4005-BFAD-C4D5A471E28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71af3243-3dd4-4a8d-8c0d-dd76da1f02a5"/>
    <ds:schemaRef ds:uri="16c05727-aa75-4e4a-9b5f-8a80a1165891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35B071DB-81D7-454C-B973-21A172F54F13}">
  <ds:schemaRefs>
    <ds:schemaRef ds:uri="http://schemas.microsoft.com/office/2006/metadata/properties"/>
    <ds:schemaRef ds:uri="http://www.w3.org/2000/xmlns/"/>
    <ds:schemaRef ds:uri="71af3243-3dd4-4a8d-8c0d-dd76da1f02a5"/>
    <ds:schemaRef ds:uri="http://schemas.microsoft.com/sharepoint/v3"/>
    <ds:schemaRef ds:uri="http://www.w3.org/2001/XMLSchema-instance"/>
    <ds:schemaRef ds:uri="http://schemas.microsoft.com/office/infopath/2007/PartnerControls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Retail pitch deck</Template>
  <TotalTime>2453</TotalTime>
  <Words>1104</Words>
  <Application>Microsoft Office PowerPoint</Application>
  <PresentationFormat>Widescreen</PresentationFormat>
  <Paragraphs>153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Pitch Deck: Rent It All</vt:lpstr>
      <vt:lpstr>About us </vt:lpstr>
      <vt:lpstr>Our Team</vt:lpstr>
      <vt:lpstr>Problems</vt:lpstr>
      <vt:lpstr>Solution</vt:lpstr>
      <vt:lpstr>Product benefits</vt:lpstr>
      <vt:lpstr>Business model</vt:lpstr>
      <vt:lpstr>Our Competition (Current &amp; Future)</vt:lpstr>
      <vt:lpstr>Growth strategy</vt:lpstr>
      <vt:lpstr>Expected Expenditure in the 1st Year (Month Wise)</vt:lpstr>
      <vt:lpstr>PowerPoint Presentation</vt:lpstr>
      <vt:lpstr>Use of Funds &amp; Proposed Valuation</vt:lpstr>
      <vt:lpstr>Exit Strategy for Our Investors</vt:lpstr>
      <vt:lpstr>Future Plans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Deck: Rent All</dc:title>
  <dc:creator>khaitan.juhi@gmail.com</dc:creator>
  <cp:lastModifiedBy>Juhi Khaitan</cp:lastModifiedBy>
  <cp:revision>14</cp:revision>
  <dcterms:created xsi:type="dcterms:W3CDTF">2023-08-24T14:27:23Z</dcterms:created>
  <dcterms:modified xsi:type="dcterms:W3CDTF">2024-07-29T06:10:11Z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