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1CF391-4EAA-471A-8DF7-BE88C808747A}">
  <a:tblStyle styleId="{D21CF391-4EAA-471A-8DF7-BE88C808747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9090756a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9090756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ef8e2d4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eef8e2d4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ed8cff97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ed8cff97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ed8cff97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eed8cff97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9c74bbc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9c74bbc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ed8cff97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ed8cff97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efc30f1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efc30f1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9090756a_1_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9090756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91e1f37e_1_1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91e1f37e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1e1f3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1e1f3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9090756a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9090756a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ed8cff97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ed8cff9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ed8cff9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eed8cff9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ed8cff97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ed8cff97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9090756a_1_2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9090756a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mailto:prashant.dev.701@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68" name="Google Shape;68;p13"/>
          <p:cNvSpPr txBox="1"/>
          <p:nvPr>
            <p:ph idx="4294967295" type="ctrTitle"/>
          </p:nvPr>
        </p:nvSpPr>
        <p:spPr>
          <a:xfrm>
            <a:off x="314325" y="1029650"/>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t>                      - Jobs as Services</a:t>
            </a:r>
            <a:endParaRPr sz="4400"/>
          </a:p>
        </p:txBody>
      </p:sp>
      <p:sp>
        <p:nvSpPr>
          <p:cNvPr id="69" name="Google Shape;69;p13"/>
          <p:cNvSpPr txBox="1"/>
          <p:nvPr>
            <p:ph idx="4294967295" type="subTitle"/>
          </p:nvPr>
        </p:nvSpPr>
        <p:spPr>
          <a:xfrm>
            <a:off x="892875" y="2115650"/>
            <a:ext cx="7866300" cy="1028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700">
                <a:solidFill>
                  <a:schemeClr val="lt1"/>
                </a:solidFill>
              </a:rPr>
              <a:t>Streamlining job searches through direct worker-employer connections.</a:t>
            </a:r>
            <a:endParaRPr sz="1700">
              <a:solidFill>
                <a:schemeClr val="lt1"/>
              </a:solidFill>
            </a:endParaRPr>
          </a:p>
          <a:p>
            <a:pPr indent="0" lvl="0" marL="0" rtl="0" algn="l">
              <a:spcBef>
                <a:spcPts val="1200"/>
              </a:spcBef>
              <a:spcAft>
                <a:spcPts val="1600"/>
              </a:spcAft>
              <a:buNone/>
            </a:pPr>
            <a:r>
              <a:t/>
            </a:r>
            <a:endParaRPr sz="1700"/>
          </a:p>
        </p:txBody>
      </p:sp>
      <p:pic>
        <p:nvPicPr>
          <p:cNvPr id="70" name="Google Shape;70;p13"/>
          <p:cNvPicPr preferRelativeResize="0"/>
          <p:nvPr/>
        </p:nvPicPr>
        <p:blipFill rotWithShape="1">
          <a:blip r:embed="rId4">
            <a:alphaModFix/>
          </a:blip>
          <a:srcRect b="0" l="-2190" r="2190" t="0"/>
          <a:stretch/>
        </p:blipFill>
        <p:spPr>
          <a:xfrm>
            <a:off x="94225" y="-177125"/>
            <a:ext cx="3478775" cy="3478775"/>
          </a:xfrm>
          <a:prstGeom prst="rect">
            <a:avLst/>
          </a:prstGeom>
          <a:noFill/>
          <a:ln>
            <a:noFill/>
          </a:ln>
        </p:spPr>
      </p:pic>
      <p:sp>
        <p:nvSpPr>
          <p:cNvPr id="71" name="Google Shape;71;p13"/>
          <p:cNvSpPr txBox="1"/>
          <p:nvPr/>
        </p:nvSpPr>
        <p:spPr>
          <a:xfrm>
            <a:off x="930700" y="4079600"/>
            <a:ext cx="4468200" cy="11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Roboto"/>
                <a:ea typeface="Roboto"/>
                <a:cs typeface="Roboto"/>
                <a:sym typeface="Roboto"/>
              </a:rPr>
              <a:t>Email - </a:t>
            </a:r>
            <a:r>
              <a:rPr lang="en" sz="1300" u="sng">
                <a:solidFill>
                  <a:schemeClr val="hlink"/>
                </a:solidFill>
                <a:latin typeface="Roboto"/>
                <a:ea typeface="Roboto"/>
                <a:cs typeface="Roboto"/>
                <a:sym typeface="Roboto"/>
                <a:hlinkClick r:id="rId5"/>
              </a:rPr>
              <a:t>prashant.dev.701@gmail.com</a:t>
            </a:r>
            <a:endParaRPr sz="1300">
              <a:solidFill>
                <a:schemeClr val="lt1"/>
              </a:solidFill>
              <a:latin typeface="Roboto"/>
              <a:ea typeface="Roboto"/>
              <a:cs typeface="Roboto"/>
              <a:sym typeface="Roboto"/>
            </a:endParaRPr>
          </a:p>
          <a:p>
            <a:pPr indent="0" lvl="0" marL="0" rtl="0" algn="l">
              <a:spcBef>
                <a:spcPts val="0"/>
              </a:spcBef>
              <a:spcAft>
                <a:spcPts val="0"/>
              </a:spcAft>
              <a:buNone/>
            </a:pPr>
            <a:r>
              <a:rPr lang="en" sz="1300">
                <a:solidFill>
                  <a:schemeClr val="lt1"/>
                </a:solidFill>
                <a:latin typeface="Roboto"/>
                <a:ea typeface="Roboto"/>
                <a:cs typeface="Roboto"/>
                <a:sym typeface="Roboto"/>
              </a:rPr>
              <a:t>Mobile - +919306032860</a:t>
            </a:r>
            <a:endParaRPr sz="13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Competition</a:t>
            </a:r>
            <a:endParaRPr/>
          </a:p>
        </p:txBody>
      </p:sp>
      <p:sp>
        <p:nvSpPr>
          <p:cNvPr id="170" name="Google Shape;170;p22"/>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Urban Company :</a:t>
            </a:r>
            <a:endParaRPr b="1" u="sng">
              <a:solidFill>
                <a:schemeClr val="dk2"/>
              </a:solidFill>
            </a:endParaRPr>
          </a:p>
          <a:p>
            <a:pPr indent="-323850" lvl="0" marL="457200" rtl="0" algn="l">
              <a:spcBef>
                <a:spcPts val="1000"/>
              </a:spcBef>
              <a:spcAft>
                <a:spcPts val="0"/>
              </a:spcAft>
              <a:buClr>
                <a:schemeClr val="dk2"/>
              </a:buClr>
              <a:buSzPts val="1500"/>
              <a:buChar char="●"/>
            </a:pPr>
            <a:r>
              <a:rPr b="1" lang="en" sz="1500">
                <a:solidFill>
                  <a:schemeClr val="dk2"/>
                </a:solidFill>
              </a:rPr>
              <a:t>Similarity : </a:t>
            </a:r>
            <a:r>
              <a:rPr lang="en" sz="1500">
                <a:solidFill>
                  <a:schemeClr val="dk2"/>
                </a:solidFill>
              </a:rPr>
              <a:t>Sell low-skilled services through their platform.</a:t>
            </a:r>
            <a:endParaRPr sz="1500">
              <a:solidFill>
                <a:schemeClr val="dk2"/>
              </a:solidFill>
            </a:endParaRPr>
          </a:p>
          <a:p>
            <a:pPr indent="-323850" lvl="0" marL="457200" rtl="0" algn="l">
              <a:spcBef>
                <a:spcPts val="1000"/>
              </a:spcBef>
              <a:spcAft>
                <a:spcPts val="0"/>
              </a:spcAft>
              <a:buClr>
                <a:schemeClr val="dk2"/>
              </a:buClr>
              <a:buSzPts val="1500"/>
              <a:buChar char="●"/>
            </a:pPr>
            <a:r>
              <a:rPr b="1" lang="en" sz="1500">
                <a:solidFill>
                  <a:schemeClr val="dk2"/>
                </a:solidFill>
              </a:rPr>
              <a:t>Differences and their limits: </a:t>
            </a:r>
            <a:endParaRPr sz="1500">
              <a:solidFill>
                <a:schemeClr val="dk2"/>
              </a:solidFill>
            </a:endParaRPr>
          </a:p>
          <a:p>
            <a:pPr indent="-317500" lvl="1" marL="914400" rtl="0" algn="l">
              <a:spcBef>
                <a:spcPts val="1000"/>
              </a:spcBef>
              <a:spcAft>
                <a:spcPts val="0"/>
              </a:spcAft>
              <a:buClr>
                <a:schemeClr val="dk2"/>
              </a:buClr>
              <a:buSzPts val="1400"/>
              <a:buAutoNum type="alphaLcPeriod"/>
            </a:pPr>
            <a:r>
              <a:rPr b="1" lang="en" sz="1100">
                <a:solidFill>
                  <a:srgbClr val="000000"/>
                </a:solidFill>
              </a:rPr>
              <a:t>Urban Company's business model is heavily reliant on a centralized workforce.</a:t>
            </a:r>
            <a:r>
              <a:rPr lang="en" sz="1100">
                <a:solidFill>
                  <a:srgbClr val="000000"/>
                </a:solidFill>
              </a:rPr>
              <a:t> This necessitates significant investments in recruitment, training, and management, restricting rapid expansion beyond major metropolitan areas. </a:t>
            </a:r>
            <a:endParaRPr sz="1100">
              <a:solidFill>
                <a:srgbClr val="000000"/>
              </a:solidFill>
            </a:endParaRPr>
          </a:p>
          <a:p>
            <a:pPr indent="-317500" lvl="1" marL="914400" rtl="0" algn="l">
              <a:spcBef>
                <a:spcPts val="0"/>
              </a:spcBef>
              <a:spcAft>
                <a:spcPts val="0"/>
              </a:spcAft>
              <a:buClr>
                <a:schemeClr val="dk2"/>
              </a:buClr>
              <a:buSzPts val="1400"/>
              <a:buAutoNum type="alphaLcPeriod"/>
            </a:pPr>
            <a:r>
              <a:rPr lang="en" sz="1100">
                <a:solidFill>
                  <a:srgbClr val="000000"/>
                </a:solidFill>
              </a:rPr>
              <a:t>The company's focus on providing top-tier services, while ensuring quality, further limits its ability to scale efficiently. This centralized model creates a rigid structure, making it challenging to adapt to local market dynamics and preferences.</a:t>
            </a:r>
            <a:endParaRPr sz="1100">
              <a:solidFill>
                <a:srgbClr val="000000"/>
              </a:solidFill>
            </a:endParaRPr>
          </a:p>
          <a:p>
            <a:pPr indent="0" lvl="0" marL="0" rtl="0" algn="l">
              <a:spcBef>
                <a:spcPts val="1200"/>
              </a:spcBef>
              <a:spcAft>
                <a:spcPts val="0"/>
              </a:spcAft>
              <a:buNone/>
            </a:pPr>
            <a:r>
              <a:rPr b="1" lang="en" sz="1200">
                <a:solidFill>
                  <a:srgbClr val="000000"/>
                </a:solidFill>
              </a:rPr>
              <a:t>Occupy </a:t>
            </a:r>
            <a:r>
              <a:rPr lang="en" sz="1200">
                <a:solidFill>
                  <a:srgbClr val="000000"/>
                </a:solidFill>
              </a:rPr>
              <a:t>offers greater flexibility by leveraging a distributed workforce. This approach allows for rapid expansion into new markets without incurring the same overhead costs as </a:t>
            </a:r>
            <a:r>
              <a:rPr b="1" lang="en" sz="1200">
                <a:solidFill>
                  <a:srgbClr val="000000"/>
                </a:solidFill>
              </a:rPr>
              <a:t>Urban Company.</a:t>
            </a:r>
            <a:endParaRPr b="1" sz="1900">
              <a:solidFill>
                <a:schemeClr val="dk2"/>
              </a:solidFill>
            </a:endParaRPr>
          </a:p>
          <a:p>
            <a:pPr indent="0" lvl="0" marL="0" rtl="0" algn="l">
              <a:spcBef>
                <a:spcPts val="1200"/>
              </a:spcBef>
              <a:spcAft>
                <a:spcPts val="0"/>
              </a:spcAft>
              <a:buNone/>
            </a:pPr>
            <a:r>
              <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Projections</a:t>
            </a:r>
            <a:endParaRPr/>
          </a:p>
        </p:txBody>
      </p:sp>
      <p:sp>
        <p:nvSpPr>
          <p:cNvPr id="176" name="Google Shape;176;p23"/>
          <p:cNvSpPr txBox="1"/>
          <p:nvPr>
            <p:ph idx="1" type="body"/>
          </p:nvPr>
        </p:nvSpPr>
        <p:spPr>
          <a:xfrm>
            <a:off x="471900" y="1719725"/>
            <a:ext cx="8222100" cy="3423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100">
                <a:solidFill>
                  <a:srgbClr val="000000"/>
                </a:solidFill>
              </a:rPr>
              <a:t>Our platform </a:t>
            </a:r>
            <a:r>
              <a:rPr lang="en" sz="1100">
                <a:solidFill>
                  <a:srgbClr val="000000"/>
                </a:solidFill>
              </a:rPr>
              <a:t>is poised for significant growth through multiple revenue streams:</a:t>
            </a:r>
            <a:endParaRPr sz="1100">
              <a:solidFill>
                <a:srgbClr val="000000"/>
              </a:solidFill>
            </a:endParaRPr>
          </a:p>
          <a:p>
            <a:pPr indent="-298450" lvl="0" marL="457200" rtl="0" algn="l">
              <a:lnSpc>
                <a:spcPct val="150000"/>
              </a:lnSpc>
              <a:spcBef>
                <a:spcPts val="1200"/>
              </a:spcBef>
              <a:spcAft>
                <a:spcPts val="0"/>
              </a:spcAft>
              <a:buClr>
                <a:srgbClr val="000000"/>
              </a:buClr>
              <a:buSzPts val="1100"/>
              <a:buFont typeface="Arial"/>
              <a:buChar char="●"/>
            </a:pPr>
            <a:r>
              <a:rPr b="1" lang="en" sz="1100">
                <a:solidFill>
                  <a:srgbClr val="000000"/>
                </a:solidFill>
              </a:rPr>
              <a:t>In-App Advertising</a:t>
            </a:r>
            <a:r>
              <a:rPr lang="en" sz="1100">
                <a:solidFill>
                  <a:srgbClr val="000000"/>
                </a:solidFill>
              </a:rPr>
              <a:t>: Leveraging user data, we will implement targeted native advertising, matching relevant products or services to user profiles. For instance, a plumbing tool ad will be displayed to users offering plumbing services.</a:t>
            </a:r>
            <a:endParaRPr sz="1100">
              <a:solidFill>
                <a:srgbClr val="000000"/>
              </a:solidFill>
            </a:endParaRPr>
          </a:p>
          <a:p>
            <a:pPr indent="-298450" lvl="0" marL="457200" rtl="0" algn="l">
              <a:lnSpc>
                <a:spcPct val="150000"/>
              </a:lnSpc>
              <a:spcBef>
                <a:spcPts val="0"/>
              </a:spcBef>
              <a:spcAft>
                <a:spcPts val="0"/>
              </a:spcAft>
              <a:buClr>
                <a:srgbClr val="000000"/>
              </a:buClr>
              <a:buSzPts val="1100"/>
              <a:buFont typeface="Arial"/>
              <a:buChar char="●"/>
            </a:pPr>
            <a:r>
              <a:rPr b="1" lang="en" sz="1100">
                <a:solidFill>
                  <a:srgbClr val="000000"/>
                </a:solidFill>
              </a:rPr>
              <a:t>Corporate and Institutional Partnerships</a:t>
            </a:r>
            <a:r>
              <a:rPr lang="en" sz="1100">
                <a:solidFill>
                  <a:srgbClr val="000000"/>
                </a:solidFill>
              </a:rPr>
              <a:t>: Collaborating with corporations and educational institutions will create a robust demand pool for our platform, driving user acquisition and engagement. We will identify, train, and supply skilled talent to meet the specific needs of our partners, fostering long-term relationships and driving platform growth.</a:t>
            </a:r>
            <a:endParaRPr sz="1100">
              <a:solidFill>
                <a:srgbClr val="000000"/>
              </a:solidFill>
            </a:endParaRPr>
          </a:p>
          <a:p>
            <a:pPr indent="-298450" lvl="0" marL="457200" rtl="0" algn="l">
              <a:lnSpc>
                <a:spcPct val="150000"/>
              </a:lnSpc>
              <a:spcBef>
                <a:spcPts val="0"/>
              </a:spcBef>
              <a:spcAft>
                <a:spcPts val="0"/>
              </a:spcAft>
              <a:buClr>
                <a:srgbClr val="000000"/>
              </a:buClr>
              <a:buSzPts val="1100"/>
              <a:buFont typeface="Arial"/>
              <a:buChar char="●"/>
            </a:pPr>
            <a:r>
              <a:rPr b="1" lang="en" sz="1100">
                <a:solidFill>
                  <a:srgbClr val="000000"/>
                </a:solidFill>
              </a:rPr>
              <a:t>Data Monetization</a:t>
            </a:r>
            <a:r>
              <a:rPr lang="en" sz="1100">
                <a:solidFill>
                  <a:srgbClr val="000000"/>
                </a:solidFill>
              </a:rPr>
              <a:t>: We will transform user data into valuable insights through detailed audience profiling. By partnering with market research firms and advertising agencies, we will generate substantial revenue while upholding stringent privacy standards.</a:t>
            </a:r>
            <a:endParaRPr sz="1100">
              <a:solidFill>
                <a:srgbClr val="000000"/>
              </a:solidFill>
            </a:endParaRPr>
          </a:p>
          <a:p>
            <a:pPr indent="0" lvl="0" marL="0" rtl="0" algn="l">
              <a:spcBef>
                <a:spcPts val="1200"/>
              </a:spcBef>
              <a:spcAft>
                <a:spcPts val="0"/>
              </a:spcAft>
              <a:buNone/>
            </a:pPr>
            <a:r>
              <a:rPr lang="en" sz="1100">
                <a:solidFill>
                  <a:srgbClr val="000000"/>
                </a:solidFill>
              </a:rPr>
              <a:t>These revenue models will be instrumental in scaling our business and achieving profitability in the coming years.</a:t>
            </a:r>
            <a:endParaRPr sz="1100">
              <a:solidFill>
                <a:srgbClr val="000000"/>
              </a:solidFill>
            </a:endParaRPr>
          </a:p>
          <a:p>
            <a:pPr indent="0" lvl="0" marL="0" rtl="0" algn="l">
              <a:spcBef>
                <a:spcPts val="12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Funding needs and Use of Funds</a:t>
            </a:r>
            <a:endParaRPr/>
          </a:p>
        </p:txBody>
      </p:sp>
      <p:sp>
        <p:nvSpPr>
          <p:cNvPr id="182" name="Google Shape;182;p24"/>
          <p:cNvSpPr txBox="1"/>
          <p:nvPr>
            <p:ph idx="1" type="body"/>
          </p:nvPr>
        </p:nvSpPr>
        <p:spPr>
          <a:xfrm>
            <a:off x="227525" y="1673875"/>
            <a:ext cx="8710800" cy="34695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1100">
                <a:solidFill>
                  <a:srgbClr val="000000"/>
                </a:solidFill>
              </a:rPr>
              <a:t>To achieve rapid growth and profitability by the end of </a:t>
            </a:r>
            <a:r>
              <a:rPr b="1" lang="en" sz="1100">
                <a:solidFill>
                  <a:srgbClr val="000000"/>
                </a:solidFill>
              </a:rPr>
              <a:t>2025</a:t>
            </a:r>
            <a:r>
              <a:rPr lang="en" sz="1100">
                <a:solidFill>
                  <a:srgbClr val="000000"/>
                </a:solidFill>
              </a:rPr>
              <a:t>, we seek a total investment of </a:t>
            </a:r>
            <a:r>
              <a:rPr b="1" lang="en" sz="1100">
                <a:solidFill>
                  <a:srgbClr val="000000"/>
                </a:solidFill>
              </a:rPr>
              <a:t>INR 30 lakhs </a:t>
            </a:r>
            <a:r>
              <a:rPr lang="en" sz="1100">
                <a:solidFill>
                  <a:srgbClr val="000000"/>
                </a:solidFill>
              </a:rPr>
              <a:t>for </a:t>
            </a:r>
            <a:r>
              <a:rPr b="1" lang="en" sz="1100">
                <a:solidFill>
                  <a:srgbClr val="000000"/>
                </a:solidFill>
              </a:rPr>
              <a:t>10% equity </a:t>
            </a:r>
            <a:r>
              <a:rPr lang="en" sz="1100">
                <a:solidFill>
                  <a:srgbClr val="000000"/>
                </a:solidFill>
              </a:rPr>
              <a:t>to fuel the following key initiatives:</a:t>
            </a:r>
            <a:endParaRPr sz="1100">
              <a:solidFill>
                <a:srgbClr val="000000"/>
              </a:solidFill>
            </a:endParaRPr>
          </a:p>
          <a:p>
            <a:pPr indent="-298450" lvl="0" marL="457200" rtl="0" algn="l">
              <a:lnSpc>
                <a:spcPct val="200000"/>
              </a:lnSpc>
              <a:spcBef>
                <a:spcPts val="1200"/>
              </a:spcBef>
              <a:spcAft>
                <a:spcPts val="0"/>
              </a:spcAft>
              <a:buClr>
                <a:srgbClr val="000000"/>
              </a:buClr>
              <a:buSzPts val="1100"/>
              <a:buFont typeface="Arial"/>
              <a:buChar char="●"/>
            </a:pPr>
            <a:r>
              <a:rPr b="1" lang="en" sz="1100">
                <a:solidFill>
                  <a:srgbClr val="000000"/>
                </a:solidFill>
              </a:rPr>
              <a:t>Market Penetration:</a:t>
            </a:r>
            <a:r>
              <a:rPr lang="en" sz="1100">
                <a:solidFill>
                  <a:srgbClr val="000000"/>
                </a:solidFill>
              </a:rPr>
              <a:t> Expand our user base by introducing the platform in initial </a:t>
            </a:r>
            <a:r>
              <a:rPr lang="en" sz="1100">
                <a:solidFill>
                  <a:srgbClr val="000000"/>
                </a:solidFill>
              </a:rPr>
              <a:t>target towns</a:t>
            </a:r>
            <a:r>
              <a:rPr lang="en" sz="1100">
                <a:solidFill>
                  <a:srgbClr val="000000"/>
                </a:solidFill>
              </a:rPr>
              <a:t>, such as Rohtak (Haryana) and Baleshwar (Odisha) and then moving on to more towns. These pilot regions will serve as a foundation for nationwide expansion. - </a:t>
            </a:r>
            <a:r>
              <a:rPr b="1" lang="en" sz="1100">
                <a:solidFill>
                  <a:srgbClr val="000000"/>
                </a:solidFill>
              </a:rPr>
              <a:t>10 Lakhs.</a:t>
            </a:r>
            <a:endParaRPr b="1" sz="1100">
              <a:solidFill>
                <a:srgbClr val="000000"/>
              </a:solidFil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rPr>
              <a:t>Marketing and Acquisition:</a:t>
            </a:r>
            <a:r>
              <a:rPr lang="en" sz="1100">
                <a:solidFill>
                  <a:srgbClr val="000000"/>
                </a:solidFill>
              </a:rPr>
              <a:t> Invest in a comprehensive marketing strategy to drive user acquisition through social media campaigns and app store optimization. </a:t>
            </a:r>
            <a:r>
              <a:rPr b="1" lang="en" sz="1100">
                <a:solidFill>
                  <a:srgbClr val="000000"/>
                </a:solidFill>
              </a:rPr>
              <a:t>- 10 Lakhs.</a:t>
            </a:r>
            <a:endParaRPr b="1" sz="1100">
              <a:solidFill>
                <a:srgbClr val="000000"/>
              </a:solidFil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Platform Development and Talent Acquisition:</a:t>
            </a:r>
            <a:r>
              <a:rPr lang="en" sz="1100">
                <a:solidFill>
                  <a:srgbClr val="000000"/>
                </a:solidFill>
                <a:latin typeface="Arial"/>
                <a:ea typeface="Arial"/>
                <a:cs typeface="Arial"/>
                <a:sym typeface="Arial"/>
              </a:rPr>
              <a:t> Build a talented team to develop and refine our platform, including advanced features like sophisticated recommendation algorithms and targeted in-app advertising. </a:t>
            </a:r>
            <a:r>
              <a:rPr b="1" lang="en" sz="1100">
                <a:solidFill>
                  <a:srgbClr val="000000"/>
                </a:solidFill>
                <a:latin typeface="Arial"/>
                <a:ea typeface="Arial"/>
                <a:cs typeface="Arial"/>
                <a:sym typeface="Arial"/>
              </a:rPr>
              <a:t>- 10 Lakhs</a:t>
            </a:r>
            <a:endParaRPr b="1" sz="11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Proposed Valuation</a:t>
            </a:r>
            <a:endParaRPr/>
          </a:p>
        </p:txBody>
      </p:sp>
      <p:sp>
        <p:nvSpPr>
          <p:cNvPr id="188" name="Google Shape;188;p25"/>
          <p:cNvSpPr txBox="1"/>
          <p:nvPr>
            <p:ph idx="1" type="body"/>
          </p:nvPr>
        </p:nvSpPr>
        <p:spPr>
          <a:xfrm>
            <a:off x="471900" y="1714500"/>
            <a:ext cx="8222100" cy="33804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None/>
            </a:pPr>
            <a:r>
              <a:rPr lang="en" sz="1100">
                <a:solidFill>
                  <a:srgbClr val="000000"/>
                </a:solidFill>
              </a:rPr>
              <a:t>The proposed valuation of </a:t>
            </a:r>
            <a:r>
              <a:rPr b="1" lang="en" sz="1100">
                <a:solidFill>
                  <a:srgbClr val="000000"/>
                </a:solidFill>
              </a:rPr>
              <a:t>INR 3 Crore</a:t>
            </a:r>
            <a:r>
              <a:rPr lang="en" sz="1100">
                <a:solidFill>
                  <a:srgbClr val="000000"/>
                </a:solidFill>
              </a:rPr>
              <a:t> is based on the following factors:</a:t>
            </a:r>
            <a:endParaRPr sz="1100">
              <a:solidFill>
                <a:srgbClr val="000000"/>
              </a:solidFill>
            </a:endParaRPr>
          </a:p>
          <a:p>
            <a:pPr indent="-298450" lvl="0" marL="457200" rtl="0" algn="l">
              <a:lnSpc>
                <a:spcPct val="150000"/>
              </a:lnSpc>
              <a:spcBef>
                <a:spcPts val="1200"/>
              </a:spcBef>
              <a:spcAft>
                <a:spcPts val="0"/>
              </a:spcAft>
              <a:buClr>
                <a:srgbClr val="000000"/>
              </a:buClr>
              <a:buSzPts val="1100"/>
              <a:buFont typeface="Arial"/>
              <a:buChar char="●"/>
            </a:pPr>
            <a:r>
              <a:rPr b="1" lang="en" sz="1100">
                <a:solidFill>
                  <a:srgbClr val="000000"/>
                </a:solidFill>
              </a:rPr>
              <a:t>Unique Business Model:</a:t>
            </a:r>
            <a:r>
              <a:rPr lang="en" sz="1100">
                <a:solidFill>
                  <a:srgbClr val="000000"/>
                </a:solidFill>
              </a:rPr>
              <a:t> Occupy’s commission-free model and ability to rapidly scale by leveraging a distributed workforce presents a significant advantage over traditional service platforms like Urban Company.</a:t>
            </a:r>
            <a:endParaRPr sz="1100">
              <a:solidFill>
                <a:srgbClr val="000000"/>
              </a:solidFill>
            </a:endParaRPr>
          </a:p>
          <a:p>
            <a:pPr indent="-298450" lvl="0" marL="457200" rtl="0" algn="l">
              <a:lnSpc>
                <a:spcPct val="150000"/>
              </a:lnSpc>
              <a:spcBef>
                <a:spcPts val="1000"/>
              </a:spcBef>
              <a:spcAft>
                <a:spcPts val="0"/>
              </a:spcAft>
              <a:buClr>
                <a:srgbClr val="000000"/>
              </a:buClr>
              <a:buSzPts val="1100"/>
              <a:buFont typeface="Arial"/>
              <a:buChar char="●"/>
            </a:pPr>
            <a:r>
              <a:rPr b="1" lang="en" sz="1100">
                <a:solidFill>
                  <a:srgbClr val="000000"/>
                </a:solidFill>
              </a:rPr>
              <a:t>Potential for High Growth:</a:t>
            </a:r>
            <a:r>
              <a:rPr lang="en" sz="1100">
                <a:solidFill>
                  <a:srgbClr val="000000"/>
                </a:solidFill>
              </a:rPr>
              <a:t> Occupy’s potential to expand rapidly into new markets and generate revenue through advertising and data monetization indicates strong growth prospects.</a:t>
            </a:r>
            <a:endParaRPr b="1" sz="1100">
              <a:solidFill>
                <a:srgbClr val="000000"/>
              </a:solidFill>
            </a:endParaRPr>
          </a:p>
          <a:p>
            <a:pPr indent="-298450" lvl="0" marL="457200" rtl="0" algn="l">
              <a:lnSpc>
                <a:spcPct val="150000"/>
              </a:lnSpc>
              <a:spcBef>
                <a:spcPts val="1000"/>
              </a:spcBef>
              <a:spcAft>
                <a:spcPts val="0"/>
              </a:spcAft>
              <a:buClr>
                <a:srgbClr val="000000"/>
              </a:buClr>
              <a:buSzPts val="1100"/>
              <a:buFont typeface="Arial"/>
              <a:buChar char="●"/>
            </a:pPr>
            <a:r>
              <a:rPr b="1" lang="en" sz="1100">
                <a:solidFill>
                  <a:srgbClr val="000000"/>
                </a:solidFill>
              </a:rPr>
              <a:t>Cost Efficiency:</a:t>
            </a:r>
            <a:r>
              <a:rPr lang="en" sz="1100">
                <a:solidFill>
                  <a:srgbClr val="000000"/>
                </a:solidFill>
              </a:rPr>
              <a:t> The absence of training and management costs associated with a traditional workforce provides a substantial cost advantage, allowing for higher profit margins.</a:t>
            </a:r>
            <a:endParaRPr sz="1100">
              <a:solidFill>
                <a:srgbClr val="000000"/>
              </a:solidFill>
            </a:endParaRPr>
          </a:p>
          <a:p>
            <a:pPr indent="-298450" lvl="0" marL="457200" rtl="0" algn="l">
              <a:lnSpc>
                <a:spcPct val="150000"/>
              </a:lnSpc>
              <a:spcBef>
                <a:spcPts val="1200"/>
              </a:spcBef>
              <a:spcAft>
                <a:spcPts val="0"/>
              </a:spcAft>
              <a:buClr>
                <a:srgbClr val="000000"/>
              </a:buClr>
              <a:buSzPts val="1100"/>
              <a:buFont typeface="Arial"/>
              <a:buChar char="●"/>
            </a:pPr>
            <a:r>
              <a:rPr b="1" lang="en" sz="1100">
                <a:solidFill>
                  <a:srgbClr val="000000"/>
                </a:solidFill>
              </a:rPr>
              <a:t>Market Opportunity:</a:t>
            </a:r>
            <a:r>
              <a:rPr lang="en" sz="1100">
                <a:solidFill>
                  <a:srgbClr val="000000"/>
                </a:solidFill>
              </a:rPr>
              <a:t> The Indian service industry is vast and untapped, offering significant potential for market penetration and revenue generation.</a:t>
            </a:r>
            <a:endParaRPr sz="1100">
              <a:solidFill>
                <a:srgbClr val="000000"/>
              </a:solidFill>
            </a:endParaRPr>
          </a:p>
          <a:p>
            <a:pPr indent="0" lvl="0" marL="0" rtl="0" algn="l">
              <a:spcBef>
                <a:spcPts val="10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Equity structure</a:t>
            </a:r>
            <a:endParaRPr/>
          </a:p>
        </p:txBody>
      </p:sp>
      <p:sp>
        <p:nvSpPr>
          <p:cNvPr id="194" name="Google Shape;194;p26"/>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As the sole founder and owner of the business, I, </a:t>
            </a:r>
            <a:r>
              <a:rPr b="1" lang="en" sz="1200">
                <a:solidFill>
                  <a:schemeClr val="dk2"/>
                </a:solidFill>
              </a:rPr>
              <a:t>Prashant currently hold 100% equity.</a:t>
            </a:r>
            <a:endParaRPr b="1" sz="1200">
              <a:solidFill>
                <a:schemeClr val="dk2"/>
              </a:solidFill>
            </a:endParaRPr>
          </a:p>
          <a:p>
            <a:pPr indent="0" lvl="0" marL="0" rtl="0" algn="l">
              <a:spcBef>
                <a:spcPts val="1600"/>
              </a:spcBef>
              <a:spcAft>
                <a:spcPts val="0"/>
              </a:spcAft>
              <a:buNone/>
            </a:pPr>
            <a:r>
              <a:t/>
            </a:r>
            <a:endParaRPr sz="1200">
              <a:solidFill>
                <a:schemeClr val="dk2"/>
              </a:solidFill>
            </a:endParaRPr>
          </a:p>
          <a:p>
            <a:pPr indent="0" lvl="0" marL="0" rtl="0" algn="l">
              <a:spcBef>
                <a:spcPts val="1600"/>
              </a:spcBef>
              <a:spcAft>
                <a:spcPts val="0"/>
              </a:spcAft>
              <a:buNone/>
            </a:pPr>
            <a:r>
              <a:rPr lang="en" sz="1200">
                <a:solidFill>
                  <a:schemeClr val="dk2"/>
                </a:solidFill>
              </a:rPr>
              <a:t>Key Contributions:</a:t>
            </a:r>
            <a:endParaRPr sz="1200">
              <a:solidFill>
                <a:schemeClr val="dk2"/>
              </a:solidFill>
            </a:endParaRPr>
          </a:p>
          <a:p>
            <a:pPr indent="0" lvl="0" marL="0" rtl="0" algn="l">
              <a:spcBef>
                <a:spcPts val="1600"/>
              </a:spcBef>
              <a:spcAft>
                <a:spcPts val="0"/>
              </a:spcAft>
              <a:buNone/>
            </a:pPr>
            <a:r>
              <a:rPr b="1" lang="en" sz="1200">
                <a:solidFill>
                  <a:schemeClr val="dk2"/>
                </a:solidFill>
              </a:rPr>
              <a:t>Intellectual Property:</a:t>
            </a:r>
            <a:r>
              <a:rPr lang="en" sz="1200">
                <a:solidFill>
                  <a:schemeClr val="dk2"/>
                </a:solidFill>
              </a:rPr>
              <a:t> I have developed the core mobile application, representing a significant in-kind contribution to the business.</a:t>
            </a:r>
            <a:endParaRPr sz="1200">
              <a:solidFill>
                <a:schemeClr val="dk2"/>
              </a:solidFill>
            </a:endParaRPr>
          </a:p>
          <a:p>
            <a:pPr indent="0" lvl="0" marL="0" rtl="0" algn="l">
              <a:spcBef>
                <a:spcPts val="1600"/>
              </a:spcBef>
              <a:spcAft>
                <a:spcPts val="1600"/>
              </a:spcAft>
              <a:buNone/>
            </a:pPr>
            <a:r>
              <a:rPr b="1" lang="en" sz="1200">
                <a:solidFill>
                  <a:schemeClr val="dk2"/>
                </a:solidFill>
              </a:rPr>
              <a:t>Financial Investment:</a:t>
            </a:r>
            <a:r>
              <a:rPr lang="en" sz="1200">
                <a:solidFill>
                  <a:schemeClr val="dk2"/>
                </a:solidFill>
              </a:rPr>
              <a:t> I have invested INR 15,000 in initial legal and registration fees, demonstrating my commitment to the venture.</a:t>
            </a:r>
            <a:endParaRPr sz="12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Exit Options</a:t>
            </a:r>
            <a:endParaRPr/>
          </a:p>
        </p:txBody>
      </p:sp>
      <p:sp>
        <p:nvSpPr>
          <p:cNvPr id="200" name="Google Shape;200;p27"/>
          <p:cNvSpPr txBox="1"/>
          <p:nvPr>
            <p:ph idx="1" type="body"/>
          </p:nvPr>
        </p:nvSpPr>
        <p:spPr>
          <a:xfrm>
            <a:off x="471900" y="1919075"/>
            <a:ext cx="8222100" cy="28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2"/>
                </a:solidFill>
              </a:rPr>
              <a:t>Given the nature of this business model, which offers a scalable, low-cost platform, several exit options are viable for investors:</a:t>
            </a:r>
            <a:endParaRPr b="1" sz="1300">
              <a:solidFill>
                <a:srgbClr val="000000"/>
              </a:solidFill>
              <a:latin typeface="Arial"/>
              <a:ea typeface="Arial"/>
              <a:cs typeface="Arial"/>
              <a:sym typeface="Arial"/>
            </a:endParaRPr>
          </a:p>
          <a:p>
            <a:pPr indent="-304800" lvl="0" marL="457200" rtl="0" algn="l">
              <a:lnSpc>
                <a:spcPct val="150000"/>
              </a:lnSpc>
              <a:spcBef>
                <a:spcPts val="1600"/>
              </a:spcBef>
              <a:spcAft>
                <a:spcPts val="0"/>
              </a:spcAft>
              <a:buClr>
                <a:srgbClr val="000000"/>
              </a:buClr>
              <a:buSzPts val="1200"/>
              <a:buFont typeface="Arial"/>
              <a:buAutoNum type="arabicPeriod"/>
            </a:pPr>
            <a:r>
              <a:rPr b="1" lang="en" sz="1200">
                <a:solidFill>
                  <a:srgbClr val="000000"/>
                </a:solidFill>
              </a:rPr>
              <a:t>Acquisition by a Larger Player:</a:t>
            </a:r>
            <a:r>
              <a:rPr lang="en" sz="1200">
                <a:solidFill>
                  <a:srgbClr val="000000"/>
                </a:solidFill>
              </a:rPr>
              <a:t> Companies like Urban Company or other larger players in the service industry might be interested in acquiring this platform to expand their service offerings or technology stack.</a:t>
            </a:r>
            <a:endParaRPr sz="1200">
              <a:solidFill>
                <a:srgbClr val="000000"/>
              </a:solidFill>
            </a:endParaRPr>
          </a:p>
          <a:p>
            <a:pPr indent="-304800" lvl="0" marL="457200" rtl="0" algn="l">
              <a:lnSpc>
                <a:spcPct val="150000"/>
              </a:lnSpc>
              <a:spcBef>
                <a:spcPts val="1000"/>
              </a:spcBef>
              <a:spcAft>
                <a:spcPts val="0"/>
              </a:spcAft>
              <a:buClr>
                <a:srgbClr val="000000"/>
              </a:buClr>
              <a:buSzPts val="1200"/>
              <a:buFont typeface="Arial"/>
              <a:buAutoNum type="arabicPeriod"/>
            </a:pPr>
            <a:r>
              <a:rPr b="1" lang="en" sz="1200">
                <a:solidFill>
                  <a:srgbClr val="000000"/>
                </a:solidFill>
              </a:rPr>
              <a:t>Secondary Scale:</a:t>
            </a:r>
            <a:r>
              <a:rPr lang="en" sz="1200">
                <a:solidFill>
                  <a:srgbClr val="000000"/>
                </a:solidFill>
              </a:rPr>
              <a:t> Investors can sell their shares to other investors or financial institutions in the secondary market</a:t>
            </a:r>
            <a:endParaRPr sz="1200">
              <a:solidFill>
                <a:srgbClr val="000000"/>
              </a:solidFill>
            </a:endParaRPr>
          </a:p>
          <a:p>
            <a:pPr indent="-304800" lvl="0" marL="457200" rtl="0" algn="l">
              <a:lnSpc>
                <a:spcPct val="150000"/>
              </a:lnSpc>
              <a:spcBef>
                <a:spcPts val="1000"/>
              </a:spcBef>
              <a:spcAft>
                <a:spcPts val="1000"/>
              </a:spcAft>
              <a:buClr>
                <a:srgbClr val="000000"/>
              </a:buClr>
              <a:buSzPts val="1200"/>
              <a:buAutoNum type="arabicPeriod"/>
            </a:pPr>
            <a:r>
              <a:rPr b="1" lang="en" sz="1200">
                <a:solidFill>
                  <a:srgbClr val="000000"/>
                </a:solidFill>
              </a:rPr>
              <a:t>Merger with Competitor: </a:t>
            </a:r>
            <a:r>
              <a:rPr lang="en" sz="1200">
                <a:solidFill>
                  <a:srgbClr val="000000"/>
                </a:solidFill>
              </a:rPr>
              <a:t>Merging with a similar platform can create a larger, more dominant player in the market. Combining resources and expertise can lead to increased efficiency and market share.</a:t>
            </a:r>
            <a:endParaRPr sz="12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p:nvPr/>
        </p:nvSpPr>
        <p:spPr>
          <a:xfrm>
            <a:off x="0" y="0"/>
            <a:ext cx="9161100" cy="2689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ph idx="4294967295" type="title"/>
          </p:nvPr>
        </p:nvSpPr>
        <p:spPr>
          <a:xfrm>
            <a:off x="311700" y="220100"/>
            <a:ext cx="8520600" cy="1315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The Team</a:t>
            </a:r>
            <a:endParaRPr/>
          </a:p>
          <a:p>
            <a:pPr indent="0" lvl="0" marL="0" rtl="0" algn="ctr">
              <a:lnSpc>
                <a:spcPct val="115000"/>
              </a:lnSpc>
              <a:spcBef>
                <a:spcPts val="1000"/>
              </a:spcBef>
              <a:spcAft>
                <a:spcPts val="400"/>
              </a:spcAft>
              <a:buNone/>
            </a:pPr>
            <a:r>
              <a:rPr lang="en" sz="1400"/>
              <a:t>Driven by the frustration of recent graduates facing a challenging job market, we created a platform to directly connect skilled individuals with potential employers.</a:t>
            </a:r>
            <a:endParaRPr sz="1400"/>
          </a:p>
        </p:txBody>
      </p:sp>
      <p:pic>
        <p:nvPicPr>
          <p:cNvPr id="78" name="Google Shape;78;p14"/>
          <p:cNvPicPr preferRelativeResize="0"/>
          <p:nvPr/>
        </p:nvPicPr>
        <p:blipFill rotWithShape="1">
          <a:blip r:embed="rId3">
            <a:alphaModFix/>
          </a:blip>
          <a:srcRect b="6378" l="0" r="0" t="6369"/>
          <a:stretch/>
        </p:blipFill>
        <p:spPr>
          <a:xfrm>
            <a:off x="1726325" y="1830425"/>
            <a:ext cx="1481700" cy="1481700"/>
          </a:xfrm>
          <a:prstGeom prst="ellipse">
            <a:avLst/>
          </a:prstGeom>
          <a:noFill/>
          <a:ln>
            <a:noFill/>
          </a:ln>
        </p:spPr>
      </p:pic>
      <p:pic>
        <p:nvPicPr>
          <p:cNvPr id="79" name="Google Shape;79;p14"/>
          <p:cNvPicPr preferRelativeResize="0"/>
          <p:nvPr/>
        </p:nvPicPr>
        <p:blipFill rotWithShape="1">
          <a:blip r:embed="rId4">
            <a:alphaModFix/>
          </a:blip>
          <a:srcRect b="9" l="0" r="0" t="9"/>
          <a:stretch/>
        </p:blipFill>
        <p:spPr>
          <a:xfrm>
            <a:off x="5509674" y="1871950"/>
            <a:ext cx="1516500" cy="1516200"/>
          </a:xfrm>
          <a:prstGeom prst="ellipse">
            <a:avLst/>
          </a:prstGeom>
          <a:noFill/>
          <a:ln>
            <a:noFill/>
          </a:ln>
        </p:spPr>
      </p:pic>
      <p:sp>
        <p:nvSpPr>
          <p:cNvPr id="80" name="Google Shape;80;p14"/>
          <p:cNvSpPr txBox="1"/>
          <p:nvPr>
            <p:ph idx="4294967295" type="title"/>
          </p:nvPr>
        </p:nvSpPr>
        <p:spPr>
          <a:xfrm>
            <a:off x="1450925" y="3123994"/>
            <a:ext cx="2022300" cy="57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dk1"/>
                </a:solidFill>
              </a:rPr>
              <a:t>Prashant</a:t>
            </a:r>
            <a:endParaRPr sz="1800">
              <a:solidFill>
                <a:schemeClr val="dk1"/>
              </a:solidFill>
            </a:endParaRPr>
          </a:p>
        </p:txBody>
      </p:sp>
      <p:sp>
        <p:nvSpPr>
          <p:cNvPr id="81" name="Google Shape;81;p14"/>
          <p:cNvSpPr txBox="1"/>
          <p:nvPr>
            <p:ph idx="4294967295" type="body"/>
          </p:nvPr>
        </p:nvSpPr>
        <p:spPr>
          <a:xfrm>
            <a:off x="1450925" y="3724828"/>
            <a:ext cx="2022300" cy="148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rPr>
              <a:t>MCA, NIT Calicut</a:t>
            </a:r>
            <a:endParaRPr sz="1200">
              <a:solidFill>
                <a:schemeClr val="dk2"/>
              </a:solidFill>
            </a:endParaRPr>
          </a:p>
          <a:p>
            <a:pPr indent="0" lvl="0" marL="0" rtl="0" algn="ctr">
              <a:spcBef>
                <a:spcPts val="1600"/>
              </a:spcBef>
              <a:spcAft>
                <a:spcPts val="0"/>
              </a:spcAft>
              <a:buNone/>
            </a:pPr>
            <a:r>
              <a:rPr lang="en" sz="1200">
                <a:solidFill>
                  <a:schemeClr val="dk2"/>
                </a:solidFill>
              </a:rPr>
              <a:t>Handles - Tech, </a:t>
            </a:r>
            <a:r>
              <a:rPr lang="en" sz="1200">
                <a:solidFill>
                  <a:schemeClr val="dk2"/>
                </a:solidFill>
              </a:rPr>
              <a:t>Operations</a:t>
            </a:r>
            <a:endParaRPr sz="1200">
              <a:solidFill>
                <a:schemeClr val="dk2"/>
              </a:solidFill>
            </a:endParaRPr>
          </a:p>
          <a:p>
            <a:pPr indent="0" lvl="0" marL="0" rtl="0" algn="ctr">
              <a:spcBef>
                <a:spcPts val="0"/>
              </a:spcBef>
              <a:spcAft>
                <a:spcPts val="0"/>
              </a:spcAft>
              <a:buNone/>
            </a:pPr>
            <a:r>
              <a:t/>
            </a:r>
            <a:endParaRPr sz="1200">
              <a:solidFill>
                <a:schemeClr val="dk2"/>
              </a:solidFill>
            </a:endParaRPr>
          </a:p>
          <a:p>
            <a:pPr indent="0" lvl="0" marL="0" rtl="0" algn="ctr">
              <a:spcBef>
                <a:spcPts val="0"/>
              </a:spcBef>
              <a:spcAft>
                <a:spcPts val="0"/>
              </a:spcAft>
              <a:buNone/>
            </a:pPr>
            <a:r>
              <a:rPr b="1" lang="en" sz="1200">
                <a:solidFill>
                  <a:schemeClr val="dk2"/>
                </a:solidFill>
              </a:rPr>
              <a:t>Founder</a:t>
            </a:r>
            <a:endParaRPr b="1" sz="1200">
              <a:solidFill>
                <a:schemeClr val="dk2"/>
              </a:solidFill>
            </a:endParaRPr>
          </a:p>
          <a:p>
            <a:pPr indent="0" lvl="0" marL="0" rtl="0" algn="ctr">
              <a:spcBef>
                <a:spcPts val="0"/>
              </a:spcBef>
              <a:spcAft>
                <a:spcPts val="1600"/>
              </a:spcAft>
              <a:buNone/>
            </a:pPr>
            <a:r>
              <a:rPr lang="en" sz="1200">
                <a:solidFill>
                  <a:schemeClr val="dk2"/>
                </a:solidFill>
              </a:rPr>
              <a:t>Equity - 100%</a:t>
            </a:r>
            <a:endParaRPr sz="1200">
              <a:solidFill>
                <a:schemeClr val="dk2"/>
              </a:solidFill>
            </a:endParaRPr>
          </a:p>
        </p:txBody>
      </p:sp>
      <p:sp>
        <p:nvSpPr>
          <p:cNvPr id="82" name="Google Shape;82;p14"/>
          <p:cNvSpPr txBox="1"/>
          <p:nvPr>
            <p:ph idx="4294967295" type="title"/>
          </p:nvPr>
        </p:nvSpPr>
        <p:spPr>
          <a:xfrm>
            <a:off x="5269068" y="3123994"/>
            <a:ext cx="2022300" cy="57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dk1"/>
                </a:solidFill>
              </a:rPr>
              <a:t>Kaushik</a:t>
            </a:r>
            <a:endParaRPr sz="1800">
              <a:solidFill>
                <a:schemeClr val="dk1"/>
              </a:solidFill>
            </a:endParaRPr>
          </a:p>
        </p:txBody>
      </p:sp>
      <p:sp>
        <p:nvSpPr>
          <p:cNvPr id="83" name="Google Shape;83;p14"/>
          <p:cNvSpPr txBox="1"/>
          <p:nvPr>
            <p:ph idx="4294967295" type="body"/>
          </p:nvPr>
        </p:nvSpPr>
        <p:spPr>
          <a:xfrm>
            <a:off x="5269075" y="3724825"/>
            <a:ext cx="2022300" cy="15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rPr>
              <a:t>MCA, NIT Calicut</a:t>
            </a:r>
            <a:endParaRPr sz="1200">
              <a:solidFill>
                <a:schemeClr val="dk2"/>
              </a:solidFill>
            </a:endParaRPr>
          </a:p>
          <a:p>
            <a:pPr indent="0" lvl="0" marL="0" rtl="0" algn="ctr">
              <a:spcBef>
                <a:spcPts val="1600"/>
              </a:spcBef>
              <a:spcAft>
                <a:spcPts val="0"/>
              </a:spcAft>
              <a:buNone/>
            </a:pPr>
            <a:r>
              <a:rPr lang="en" sz="1200">
                <a:solidFill>
                  <a:schemeClr val="dk2"/>
                </a:solidFill>
              </a:rPr>
              <a:t>Cross-platform Mobile Application Developer</a:t>
            </a:r>
            <a:endParaRPr sz="1200">
              <a:solidFill>
                <a:schemeClr val="dk2"/>
              </a:solidFill>
            </a:endParaRPr>
          </a:p>
          <a:p>
            <a:pPr indent="0" lvl="0" marL="0" rtl="0" algn="ctr">
              <a:spcBef>
                <a:spcPts val="1600"/>
              </a:spcBef>
              <a:spcAft>
                <a:spcPts val="0"/>
              </a:spcAft>
              <a:buNone/>
            </a:pPr>
            <a:r>
              <a:rPr b="1" lang="en" sz="1200">
                <a:solidFill>
                  <a:schemeClr val="dk2"/>
                </a:solidFill>
              </a:rPr>
              <a:t>Employee</a:t>
            </a:r>
            <a:endParaRPr b="1" sz="1200">
              <a:solidFill>
                <a:schemeClr val="dk2"/>
              </a:solidFill>
            </a:endParaRPr>
          </a:p>
          <a:p>
            <a:pPr indent="0" lvl="0" marL="0" rtl="0" algn="ctr">
              <a:spcBef>
                <a:spcPts val="1600"/>
              </a:spcBef>
              <a:spcAft>
                <a:spcPts val="1600"/>
              </a:spcAft>
              <a:buNone/>
            </a:pPr>
            <a:r>
              <a:t/>
            </a:r>
            <a:endParaRPr sz="12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problem</a:t>
            </a:r>
            <a:endParaRPr/>
          </a:p>
        </p:txBody>
      </p:sp>
      <p:sp>
        <p:nvSpPr>
          <p:cNvPr id="89" name="Google Shape;89;p15"/>
          <p:cNvSpPr txBox="1"/>
          <p:nvPr>
            <p:ph idx="1" type="body"/>
          </p:nvPr>
        </p:nvSpPr>
        <p:spPr>
          <a:xfrm>
            <a:off x="188475" y="1919075"/>
            <a:ext cx="7831500" cy="2710200"/>
          </a:xfrm>
          <a:prstGeom prst="rect">
            <a:avLst/>
          </a:prstGeom>
        </p:spPr>
        <p:txBody>
          <a:bodyPr anchorCtr="0" anchor="t" bIns="91425" lIns="91425" spcFirstLastPara="1" rIns="91425" wrap="square" tIns="91425">
            <a:noAutofit/>
          </a:bodyPr>
          <a:lstStyle/>
          <a:p>
            <a:pPr indent="-311150" lvl="0" marL="457200" rtl="0" algn="just">
              <a:lnSpc>
                <a:spcPct val="200000"/>
              </a:lnSpc>
              <a:spcBef>
                <a:spcPts val="0"/>
              </a:spcBef>
              <a:spcAft>
                <a:spcPts val="0"/>
              </a:spcAft>
              <a:buClr>
                <a:schemeClr val="dk2"/>
              </a:buClr>
              <a:buSzPts val="1300"/>
              <a:buChar char="●"/>
            </a:pPr>
            <a:r>
              <a:rPr lang="en" sz="1300">
                <a:solidFill>
                  <a:schemeClr val="dk2"/>
                </a:solidFill>
              </a:rPr>
              <a:t>Despite a demand for low-skilled workers by households and corporations, these positions remain unfilled. </a:t>
            </a:r>
            <a:endParaRPr sz="1300">
              <a:solidFill>
                <a:schemeClr val="dk2"/>
              </a:solidFill>
            </a:endParaRPr>
          </a:p>
          <a:p>
            <a:pPr indent="-311150" lvl="0" marL="457200" rtl="0" algn="just">
              <a:lnSpc>
                <a:spcPct val="200000"/>
              </a:lnSpc>
              <a:spcBef>
                <a:spcPts val="0"/>
              </a:spcBef>
              <a:spcAft>
                <a:spcPts val="0"/>
              </a:spcAft>
              <a:buClr>
                <a:schemeClr val="dk2"/>
              </a:buClr>
              <a:buSzPts val="1300"/>
              <a:buChar char="●"/>
            </a:pPr>
            <a:r>
              <a:rPr lang="en" sz="1300">
                <a:solidFill>
                  <a:schemeClr val="dk2"/>
                </a:solidFill>
              </a:rPr>
              <a:t>Job search platforms are ineffective for many because they lack the qualifications for "office" jobs, resulting in </a:t>
            </a:r>
            <a:r>
              <a:rPr b="1" lang="en" sz="1300">
                <a:solidFill>
                  <a:schemeClr val="dk2"/>
                </a:solidFill>
              </a:rPr>
              <a:t>7 Crore </a:t>
            </a:r>
            <a:r>
              <a:rPr lang="en" sz="1300">
                <a:solidFill>
                  <a:schemeClr val="dk2"/>
                </a:solidFill>
              </a:rPr>
              <a:t>unemployed people in India.</a:t>
            </a:r>
            <a:endParaRPr sz="1300">
              <a:solidFill>
                <a:schemeClr val="dk2"/>
              </a:solidFill>
            </a:endParaRPr>
          </a:p>
          <a:p>
            <a:pPr indent="-311150" lvl="0" marL="457200" rtl="0" algn="l">
              <a:lnSpc>
                <a:spcPct val="200000"/>
              </a:lnSpc>
              <a:spcBef>
                <a:spcPts val="0"/>
              </a:spcBef>
              <a:spcAft>
                <a:spcPts val="0"/>
              </a:spcAft>
              <a:buClr>
                <a:schemeClr val="dk2"/>
              </a:buClr>
              <a:buSzPts val="1300"/>
              <a:buChar char="●"/>
            </a:pPr>
            <a:r>
              <a:rPr lang="en" sz="1300">
                <a:solidFill>
                  <a:schemeClr val="dk2"/>
                </a:solidFill>
              </a:rPr>
              <a:t>Workers typically seek jobs through conventional methods where employers post job openings, and job seekers must continuously search and apply, often waiting for these positions to be filled.</a:t>
            </a:r>
            <a:endParaRPr sz="1300">
              <a:solidFill>
                <a:schemeClr val="dk2"/>
              </a:solidFill>
            </a:endParaRPr>
          </a:p>
          <a:p>
            <a:pPr indent="0" lvl="0" marL="0" rtl="0" algn="l">
              <a:spcBef>
                <a:spcPts val="1200"/>
              </a:spcBef>
              <a:spcAft>
                <a:spcPts val="1600"/>
              </a:spcAft>
              <a:buNone/>
            </a:pPr>
            <a:r>
              <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Closeup from the side of a hand pushing a knob on an audio mixer" id="94" name="Google Shape;94;p16"/>
          <p:cNvPicPr preferRelativeResize="0"/>
          <p:nvPr/>
        </p:nvPicPr>
        <p:blipFill rotWithShape="1">
          <a:blip r:embed="rId3">
            <a:alphaModFix/>
          </a:blip>
          <a:srcRect b="15419" l="7506" r="42247" t="0"/>
          <a:stretch/>
        </p:blipFill>
        <p:spPr>
          <a:xfrm>
            <a:off x="-9150" y="0"/>
            <a:ext cx="4594498" cy="5143501"/>
          </a:xfrm>
          <a:prstGeom prst="rect">
            <a:avLst/>
          </a:prstGeom>
          <a:noFill/>
          <a:ln>
            <a:noFill/>
          </a:ln>
        </p:spPr>
      </p:pic>
      <p:sp>
        <p:nvSpPr>
          <p:cNvPr id="95" name="Google Shape;95;p16"/>
          <p:cNvSpPr txBox="1"/>
          <p:nvPr>
            <p:ph type="title"/>
          </p:nvPr>
        </p:nvSpPr>
        <p:spPr>
          <a:xfrm>
            <a:off x="2655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The solution</a:t>
            </a:r>
            <a:endParaRPr>
              <a:solidFill>
                <a:schemeClr val="lt1"/>
              </a:solidFill>
            </a:endParaRPr>
          </a:p>
        </p:txBody>
      </p:sp>
      <p:sp>
        <p:nvSpPr>
          <p:cNvPr id="96" name="Google Shape;96;p16"/>
          <p:cNvSpPr txBox="1"/>
          <p:nvPr>
            <p:ph idx="2" type="body"/>
          </p:nvPr>
        </p:nvSpPr>
        <p:spPr>
          <a:xfrm>
            <a:off x="4939500" y="196325"/>
            <a:ext cx="3837000" cy="480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OCCUPY addresses the problem of unemployment and the difficulty of filling low-skilled positions by providing a platform that connects workers and employers directly. </a:t>
            </a:r>
            <a:endParaRPr sz="1600"/>
          </a:p>
          <a:p>
            <a:pPr indent="-330200" lvl="0" marL="457200" rtl="0" algn="l">
              <a:spcBef>
                <a:spcPts val="1600"/>
              </a:spcBef>
              <a:spcAft>
                <a:spcPts val="0"/>
              </a:spcAft>
              <a:buSzPts val="1600"/>
              <a:buChar char="●"/>
            </a:pPr>
            <a:r>
              <a:rPr lang="en" sz="1600"/>
              <a:t>Users list the types of work they can perform, making it easier for households and corporations to find and employ low-skilled workers.</a:t>
            </a:r>
            <a:endParaRPr sz="1600"/>
          </a:p>
          <a:p>
            <a:pPr indent="-330200" lvl="0" marL="457200" rtl="0" algn="l">
              <a:spcBef>
                <a:spcPts val="0"/>
              </a:spcBef>
              <a:spcAft>
                <a:spcPts val="0"/>
              </a:spcAft>
              <a:buSzPts val="1600"/>
              <a:buChar char="●"/>
            </a:pPr>
            <a:r>
              <a:rPr lang="en" sz="1600"/>
              <a:t>Employers search for required services and interact with selected workers through chat or call, </a:t>
            </a:r>
            <a:r>
              <a:rPr lang="en" sz="1600"/>
              <a:t>facilitating clear communication.</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it works</a:t>
            </a:r>
            <a:endParaRPr/>
          </a:p>
        </p:txBody>
      </p:sp>
      <p:cxnSp>
        <p:nvCxnSpPr>
          <p:cNvPr id="102" name="Google Shape;102;p17"/>
          <p:cNvCxnSpPr/>
          <p:nvPr/>
        </p:nvCxnSpPr>
        <p:spPr>
          <a:xfrm>
            <a:off x="319438" y="1898350"/>
            <a:ext cx="0" cy="1038600"/>
          </a:xfrm>
          <a:prstGeom prst="straightConnector1">
            <a:avLst/>
          </a:prstGeom>
          <a:noFill/>
          <a:ln cap="flat" cmpd="sng" w="9525">
            <a:solidFill>
              <a:srgbClr val="B7B7B7"/>
            </a:solidFill>
            <a:prstDash val="solid"/>
            <a:round/>
            <a:headEnd len="med" w="med" type="none"/>
            <a:tailEnd len="med" w="med" type="none"/>
          </a:ln>
        </p:spPr>
      </p:cxnSp>
      <p:sp>
        <p:nvSpPr>
          <p:cNvPr id="103" name="Google Shape;103;p17"/>
          <p:cNvSpPr txBox="1"/>
          <p:nvPr>
            <p:ph type="title"/>
          </p:nvPr>
        </p:nvSpPr>
        <p:spPr>
          <a:xfrm>
            <a:off x="366512" y="1927487"/>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rPr>
              <a:t>Step 1</a:t>
            </a:r>
            <a:endParaRPr sz="1700">
              <a:solidFill>
                <a:schemeClr val="dk1"/>
              </a:solidFill>
            </a:endParaRPr>
          </a:p>
        </p:txBody>
      </p:sp>
      <p:sp>
        <p:nvSpPr>
          <p:cNvPr id="104" name="Google Shape;104;p17"/>
          <p:cNvSpPr txBox="1"/>
          <p:nvPr>
            <p:ph idx="1" type="body"/>
          </p:nvPr>
        </p:nvSpPr>
        <p:spPr>
          <a:xfrm>
            <a:off x="366512" y="2217513"/>
            <a:ext cx="1814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User register with their Phone</a:t>
            </a:r>
            <a:endParaRPr sz="1200">
              <a:solidFill>
                <a:schemeClr val="dk2"/>
              </a:solidFill>
            </a:endParaRPr>
          </a:p>
        </p:txBody>
      </p:sp>
      <p:cxnSp>
        <p:nvCxnSpPr>
          <p:cNvPr id="105" name="Google Shape;105;p17"/>
          <p:cNvCxnSpPr/>
          <p:nvPr/>
        </p:nvCxnSpPr>
        <p:spPr>
          <a:xfrm>
            <a:off x="2633738" y="1898350"/>
            <a:ext cx="0" cy="1038600"/>
          </a:xfrm>
          <a:prstGeom prst="straightConnector1">
            <a:avLst/>
          </a:prstGeom>
          <a:noFill/>
          <a:ln cap="flat" cmpd="sng" w="9525">
            <a:solidFill>
              <a:srgbClr val="B7B7B7"/>
            </a:solidFill>
            <a:prstDash val="solid"/>
            <a:round/>
            <a:headEnd len="med" w="med" type="none"/>
            <a:tailEnd len="med" w="med" type="none"/>
          </a:ln>
        </p:spPr>
      </p:cxnSp>
      <p:sp>
        <p:nvSpPr>
          <p:cNvPr id="106" name="Google Shape;106;p17"/>
          <p:cNvSpPr txBox="1"/>
          <p:nvPr>
            <p:ph type="title"/>
          </p:nvPr>
        </p:nvSpPr>
        <p:spPr>
          <a:xfrm>
            <a:off x="2680812" y="1860076"/>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rPr>
              <a:t>Step 2</a:t>
            </a:r>
            <a:endParaRPr sz="1700">
              <a:solidFill>
                <a:schemeClr val="dk1"/>
              </a:solidFill>
            </a:endParaRPr>
          </a:p>
        </p:txBody>
      </p:sp>
      <p:sp>
        <p:nvSpPr>
          <p:cNvPr id="107" name="Google Shape;107;p17"/>
          <p:cNvSpPr txBox="1"/>
          <p:nvPr>
            <p:ph idx="1" type="body"/>
          </p:nvPr>
        </p:nvSpPr>
        <p:spPr>
          <a:xfrm>
            <a:off x="2680812" y="2150101"/>
            <a:ext cx="1814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Worker publish the kind of work they can do</a:t>
            </a:r>
            <a:endParaRPr sz="1200">
              <a:solidFill>
                <a:schemeClr val="dk2"/>
              </a:solidFill>
            </a:endParaRPr>
          </a:p>
        </p:txBody>
      </p:sp>
      <p:cxnSp>
        <p:nvCxnSpPr>
          <p:cNvPr id="108" name="Google Shape;108;p17"/>
          <p:cNvCxnSpPr/>
          <p:nvPr/>
        </p:nvCxnSpPr>
        <p:spPr>
          <a:xfrm>
            <a:off x="5299138" y="1900050"/>
            <a:ext cx="0" cy="1038600"/>
          </a:xfrm>
          <a:prstGeom prst="straightConnector1">
            <a:avLst/>
          </a:prstGeom>
          <a:noFill/>
          <a:ln cap="flat" cmpd="sng" w="9525">
            <a:solidFill>
              <a:srgbClr val="B7B7B7"/>
            </a:solidFill>
            <a:prstDash val="solid"/>
            <a:round/>
            <a:headEnd len="med" w="med" type="none"/>
            <a:tailEnd len="med" w="med" type="none"/>
          </a:ln>
        </p:spPr>
      </p:cxnSp>
      <p:sp>
        <p:nvSpPr>
          <p:cNvPr id="109" name="Google Shape;109;p17"/>
          <p:cNvSpPr txBox="1"/>
          <p:nvPr>
            <p:ph type="title"/>
          </p:nvPr>
        </p:nvSpPr>
        <p:spPr>
          <a:xfrm>
            <a:off x="5333737" y="1811045"/>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rPr>
              <a:t>Step 3</a:t>
            </a:r>
            <a:endParaRPr sz="1700">
              <a:solidFill>
                <a:schemeClr val="dk1"/>
              </a:solidFill>
            </a:endParaRPr>
          </a:p>
        </p:txBody>
      </p:sp>
      <p:sp>
        <p:nvSpPr>
          <p:cNvPr id="110" name="Google Shape;110;p17"/>
          <p:cNvSpPr txBox="1"/>
          <p:nvPr>
            <p:ph idx="1" type="body"/>
          </p:nvPr>
        </p:nvSpPr>
        <p:spPr>
          <a:xfrm>
            <a:off x="5340700" y="2088677"/>
            <a:ext cx="1814100" cy="87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Buyer or Employer search for workers and contact them </a:t>
            </a:r>
            <a:endParaRPr sz="1200">
              <a:solidFill>
                <a:schemeClr val="dk2"/>
              </a:solidFill>
            </a:endParaRPr>
          </a:p>
        </p:txBody>
      </p:sp>
      <p:grpSp>
        <p:nvGrpSpPr>
          <p:cNvPr id="111" name="Google Shape;111;p17"/>
          <p:cNvGrpSpPr/>
          <p:nvPr/>
        </p:nvGrpSpPr>
        <p:grpSpPr>
          <a:xfrm>
            <a:off x="166989" y="3224350"/>
            <a:ext cx="7654196" cy="1520400"/>
            <a:chOff x="929030" y="3224348"/>
            <a:chExt cx="7559700" cy="1520400"/>
          </a:xfrm>
        </p:grpSpPr>
        <p:cxnSp>
          <p:nvCxnSpPr>
            <p:cNvPr id="112" name="Google Shape;112;p17"/>
            <p:cNvCxnSpPr>
              <a:stCxn id="113" idx="6"/>
            </p:cNvCxnSpPr>
            <p:nvPr/>
          </p:nvCxnSpPr>
          <p:spPr>
            <a:xfrm>
              <a:off x="1537730" y="3979907"/>
              <a:ext cx="6951000" cy="17100"/>
            </a:xfrm>
            <a:prstGeom prst="straightConnector1">
              <a:avLst/>
            </a:prstGeom>
            <a:noFill/>
            <a:ln cap="flat" cmpd="sng" w="19050">
              <a:solidFill>
                <a:schemeClr val="dk1"/>
              </a:solidFill>
              <a:prstDash val="dot"/>
              <a:round/>
              <a:headEnd len="med" w="med" type="none"/>
              <a:tailEnd len="med" w="med" type="none"/>
            </a:ln>
          </p:spPr>
        </p:cxnSp>
        <p:sp>
          <p:nvSpPr>
            <p:cNvPr id="113" name="Google Shape;113;p17"/>
            <p:cNvSpPr/>
            <p:nvPr/>
          </p:nvSpPr>
          <p:spPr>
            <a:xfrm>
              <a:off x="929030" y="3675557"/>
              <a:ext cx="608700" cy="608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2819209" y="3431305"/>
              <a:ext cx="1097100" cy="1097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5278779" y="3224348"/>
              <a:ext cx="1520400" cy="1520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6" name="Google Shape;116;p17"/>
          <p:cNvCxnSpPr/>
          <p:nvPr/>
        </p:nvCxnSpPr>
        <p:spPr>
          <a:xfrm>
            <a:off x="7939438" y="1898350"/>
            <a:ext cx="0" cy="1038600"/>
          </a:xfrm>
          <a:prstGeom prst="straightConnector1">
            <a:avLst/>
          </a:prstGeom>
          <a:noFill/>
          <a:ln cap="flat" cmpd="sng" w="9525">
            <a:solidFill>
              <a:srgbClr val="B7B7B7"/>
            </a:solidFill>
            <a:prstDash val="solid"/>
            <a:round/>
            <a:headEnd len="med" w="med" type="none"/>
            <a:tailEnd len="med" w="med" type="none"/>
          </a:ln>
        </p:spPr>
      </p:cxnSp>
      <p:sp>
        <p:nvSpPr>
          <p:cNvPr id="117" name="Google Shape;117;p17"/>
          <p:cNvSpPr txBox="1"/>
          <p:nvPr>
            <p:ph idx="1" type="body"/>
          </p:nvPr>
        </p:nvSpPr>
        <p:spPr>
          <a:xfrm>
            <a:off x="7964550" y="1974550"/>
            <a:ext cx="1241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Employer rate the worker afterwards</a:t>
            </a:r>
            <a:endParaRPr sz="1200">
              <a:solidFill>
                <a:schemeClr val="dk2"/>
              </a:solidFill>
            </a:endParaRPr>
          </a:p>
        </p:txBody>
      </p:sp>
      <p:sp>
        <p:nvSpPr>
          <p:cNvPr id="118" name="Google Shape;118;p17"/>
          <p:cNvSpPr/>
          <p:nvPr/>
        </p:nvSpPr>
        <p:spPr>
          <a:xfrm>
            <a:off x="7165099" y="3078250"/>
            <a:ext cx="1718700" cy="1666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7924537" y="1734845"/>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1"/>
                </a:solidFill>
              </a:rPr>
              <a:t>Step 4</a:t>
            </a:r>
            <a:endParaRPr sz="1700">
              <a:solidFill>
                <a:schemeClr val="dk1"/>
              </a:solidFill>
            </a:endParaRPr>
          </a:p>
        </p:txBody>
      </p:sp>
      <p:pic>
        <p:nvPicPr>
          <p:cNvPr id="120" name="Google Shape;120;p17"/>
          <p:cNvPicPr preferRelativeResize="0"/>
          <p:nvPr/>
        </p:nvPicPr>
        <p:blipFill rotWithShape="1">
          <a:blip r:embed="rId3">
            <a:alphaModFix/>
          </a:blip>
          <a:srcRect b="32705" l="0" r="0" t="0"/>
          <a:stretch/>
        </p:blipFill>
        <p:spPr>
          <a:xfrm>
            <a:off x="2030575" y="2783000"/>
            <a:ext cx="1601024" cy="2287649"/>
          </a:xfrm>
          <a:prstGeom prst="rect">
            <a:avLst/>
          </a:prstGeom>
          <a:noFill/>
          <a:ln>
            <a:noFill/>
          </a:ln>
        </p:spPr>
      </p:pic>
      <p:pic>
        <p:nvPicPr>
          <p:cNvPr id="121" name="Google Shape;121;p17"/>
          <p:cNvPicPr preferRelativeResize="0"/>
          <p:nvPr/>
        </p:nvPicPr>
        <p:blipFill rotWithShape="1">
          <a:blip r:embed="rId4">
            <a:alphaModFix/>
          </a:blip>
          <a:srcRect b="38130" l="1922" r="0" t="0"/>
          <a:stretch/>
        </p:blipFill>
        <p:spPr>
          <a:xfrm>
            <a:off x="4572000" y="2890452"/>
            <a:ext cx="1685700" cy="2253050"/>
          </a:xfrm>
          <a:prstGeom prst="rect">
            <a:avLst/>
          </a:prstGeom>
          <a:noFill/>
          <a:ln>
            <a:noFill/>
          </a:ln>
        </p:spPr>
      </p:pic>
      <p:pic>
        <p:nvPicPr>
          <p:cNvPr id="122" name="Google Shape;122;p17"/>
          <p:cNvPicPr preferRelativeResize="0"/>
          <p:nvPr/>
        </p:nvPicPr>
        <p:blipFill>
          <a:blip r:embed="rId5">
            <a:alphaModFix/>
          </a:blip>
          <a:stretch>
            <a:fillRect/>
          </a:stretch>
        </p:blipFill>
        <p:spPr>
          <a:xfrm>
            <a:off x="-1" y="2873150"/>
            <a:ext cx="1334764" cy="2287651"/>
          </a:xfrm>
          <a:prstGeom prst="rect">
            <a:avLst/>
          </a:prstGeom>
          <a:noFill/>
          <a:ln>
            <a:noFill/>
          </a:ln>
        </p:spPr>
      </p:pic>
      <p:pic>
        <p:nvPicPr>
          <p:cNvPr id="123" name="Google Shape;123;p17"/>
          <p:cNvPicPr preferRelativeResize="0"/>
          <p:nvPr/>
        </p:nvPicPr>
        <p:blipFill>
          <a:blip r:embed="rId6">
            <a:alphaModFix/>
          </a:blip>
          <a:stretch>
            <a:fillRect/>
          </a:stretch>
        </p:blipFill>
        <p:spPr>
          <a:xfrm>
            <a:off x="6966700" y="2784975"/>
            <a:ext cx="2051160" cy="2253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Business Opportunities</a:t>
            </a:r>
            <a:endParaRPr/>
          </a:p>
        </p:txBody>
      </p:sp>
      <p:sp>
        <p:nvSpPr>
          <p:cNvPr id="129" name="Google Shape;129;p18"/>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00"/>
                </a:solidFill>
              </a:rPr>
              <a:t>Targeted In-App Advertising:</a:t>
            </a:r>
            <a:endParaRPr b="1" sz="1100">
              <a:solidFill>
                <a:srgbClr val="000000"/>
              </a:solidFill>
            </a:endParaRPr>
          </a:p>
          <a:p>
            <a:pPr indent="-298450" lvl="0" marL="457200" rtl="0" algn="l">
              <a:spcBef>
                <a:spcPts val="1200"/>
              </a:spcBef>
              <a:spcAft>
                <a:spcPts val="0"/>
              </a:spcAft>
              <a:buClr>
                <a:srgbClr val="000000"/>
              </a:buClr>
              <a:buSzPts val="1100"/>
              <a:buFont typeface="Roboto"/>
              <a:buChar char="●"/>
            </a:pPr>
            <a:r>
              <a:rPr lang="en" sz="1100">
                <a:solidFill>
                  <a:srgbClr val="000000"/>
                </a:solidFill>
              </a:rPr>
              <a:t>Implement targeted advertising for products related to user interests, such as showing gardening tools to users interested in gardening services.</a:t>
            </a:r>
            <a:endParaRPr sz="1100">
              <a:solidFill>
                <a:srgbClr val="000000"/>
              </a:solidFill>
            </a:endParaRPr>
          </a:p>
          <a:p>
            <a:pPr indent="0" lvl="0" marL="457200" rtl="0" algn="l">
              <a:spcBef>
                <a:spcPts val="1200"/>
              </a:spcBef>
              <a:spcAft>
                <a:spcPts val="0"/>
              </a:spcAft>
              <a:buNone/>
            </a:pPr>
            <a:r>
              <a:t/>
            </a:r>
            <a:endParaRPr sz="1100">
              <a:solidFill>
                <a:srgbClr val="000000"/>
              </a:solidFill>
            </a:endParaRPr>
          </a:p>
          <a:p>
            <a:pPr indent="0" lvl="0" marL="0" rtl="0" algn="l">
              <a:spcBef>
                <a:spcPts val="1400"/>
              </a:spcBef>
              <a:spcAft>
                <a:spcPts val="0"/>
              </a:spcAft>
              <a:buNone/>
            </a:pPr>
            <a:r>
              <a:rPr b="1" lang="en" sz="1100">
                <a:solidFill>
                  <a:srgbClr val="000000"/>
                </a:solidFill>
              </a:rPr>
              <a:t>Data-Driven Revenue Generation</a:t>
            </a:r>
            <a:endParaRPr b="1" sz="1100">
              <a:solidFill>
                <a:srgbClr val="000000"/>
              </a:solidFill>
            </a:endParaRPr>
          </a:p>
          <a:p>
            <a:pPr indent="-298450" lvl="0" marL="457200" rtl="0" algn="l">
              <a:spcBef>
                <a:spcPts val="1200"/>
              </a:spcBef>
              <a:spcAft>
                <a:spcPts val="0"/>
              </a:spcAft>
              <a:buClr>
                <a:srgbClr val="000000"/>
              </a:buClr>
              <a:buSzPts val="1100"/>
              <a:buChar char="●"/>
            </a:pPr>
            <a:r>
              <a:rPr lang="en" sz="1100">
                <a:solidFill>
                  <a:srgbClr val="000000"/>
                </a:solidFill>
              </a:rPr>
              <a:t>This platform harnesses valuable user data to create detailed audience profiles. By partnering with businesses like market research firms and advertising agencies, we aim to generate significant revenue while safeguarding user privacy.</a:t>
            </a:r>
            <a:endParaRPr sz="11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Business Opportunities (Post User Growth)</a:t>
            </a:r>
            <a:endParaRPr/>
          </a:p>
        </p:txBody>
      </p:sp>
      <p:sp>
        <p:nvSpPr>
          <p:cNvPr id="135" name="Google Shape;135;p19"/>
          <p:cNvSpPr txBox="1"/>
          <p:nvPr>
            <p:ph idx="1" type="body"/>
          </p:nvPr>
        </p:nvSpPr>
        <p:spPr>
          <a:xfrm>
            <a:off x="471900" y="1919075"/>
            <a:ext cx="8222100" cy="322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100">
                <a:solidFill>
                  <a:srgbClr val="000000"/>
                </a:solidFill>
              </a:rPr>
              <a:t>Corporate Partnerships:</a:t>
            </a:r>
            <a:endParaRPr b="1" sz="1100">
              <a:solidFill>
                <a:srgbClr val="000000"/>
              </a:solidFill>
            </a:endParaRPr>
          </a:p>
          <a:p>
            <a:pPr indent="-298450" lvl="0" marL="457200" rtl="0" algn="l">
              <a:lnSpc>
                <a:spcPct val="100000"/>
              </a:lnSpc>
              <a:spcBef>
                <a:spcPts val="1600"/>
              </a:spcBef>
              <a:spcAft>
                <a:spcPts val="0"/>
              </a:spcAft>
              <a:buClr>
                <a:srgbClr val="000000"/>
              </a:buClr>
              <a:buSzPts val="1100"/>
              <a:buFont typeface="Roboto"/>
              <a:buChar char="●"/>
            </a:pPr>
            <a:r>
              <a:rPr lang="en" sz="1100">
                <a:solidFill>
                  <a:srgbClr val="000000"/>
                </a:solidFill>
              </a:rPr>
              <a:t>Partner with top-rated workers, offering them contracts and salaries to meet the manpower needs of large corporations.</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000"/>
              </a:spcBef>
              <a:spcAft>
                <a:spcPts val="0"/>
              </a:spcAft>
              <a:buNone/>
            </a:pPr>
            <a:r>
              <a:rPr b="1" lang="en" sz="1100">
                <a:solidFill>
                  <a:srgbClr val="000000"/>
                </a:solidFill>
              </a:rPr>
              <a:t>Collaborations with Recruitment Companies:</a:t>
            </a:r>
            <a:endParaRPr b="1" sz="1100">
              <a:solidFill>
                <a:srgbClr val="000000"/>
              </a:solidFill>
            </a:endParaRPr>
          </a:p>
          <a:p>
            <a:pPr indent="-298450" lvl="0" marL="457200" rtl="0" algn="l">
              <a:spcBef>
                <a:spcPts val="1200"/>
              </a:spcBef>
              <a:spcAft>
                <a:spcPts val="0"/>
              </a:spcAft>
              <a:buClr>
                <a:srgbClr val="000000"/>
              </a:buClr>
              <a:buSzPts val="1100"/>
              <a:buFont typeface="Roboto"/>
              <a:buChar char="●"/>
            </a:pPr>
            <a:r>
              <a:rPr lang="en" sz="1100">
                <a:solidFill>
                  <a:srgbClr val="000000"/>
                </a:solidFill>
              </a:rPr>
              <a:t>Work with recruitment firms to advertise their workers on the platform, enhancing the pool of available talent.</a:t>
            </a:r>
            <a:endParaRPr sz="1100">
              <a:solidFill>
                <a:srgbClr val="000000"/>
              </a:solidFill>
            </a:endParaRPr>
          </a:p>
          <a:p>
            <a:pPr indent="0" lvl="0" marL="0" rtl="0" algn="l">
              <a:spcBef>
                <a:spcPts val="1200"/>
              </a:spcBef>
              <a:spcAft>
                <a:spcPts val="0"/>
              </a:spcAft>
              <a:buNone/>
            </a:pPr>
            <a:r>
              <a:t/>
            </a:r>
            <a:endParaRPr b="1" sz="1100">
              <a:solidFill>
                <a:srgbClr val="000000"/>
              </a:solidFill>
            </a:endParaRPr>
          </a:p>
          <a:p>
            <a:pPr indent="0" lvl="0" marL="0" rtl="0" algn="l">
              <a:spcBef>
                <a:spcPts val="1000"/>
              </a:spcBef>
              <a:spcAft>
                <a:spcPts val="0"/>
              </a:spcAft>
              <a:buNone/>
            </a:pPr>
            <a:r>
              <a:rPr b="1" lang="en" sz="1100">
                <a:solidFill>
                  <a:srgbClr val="000000"/>
                </a:solidFill>
              </a:rPr>
              <a:t>In-App Subscriptions for Workers:</a:t>
            </a:r>
            <a:endParaRPr b="1" sz="1100">
              <a:solidFill>
                <a:srgbClr val="000000"/>
              </a:solidFill>
            </a:endParaRPr>
          </a:p>
          <a:p>
            <a:pPr indent="-298450" lvl="0" marL="457200" rtl="0" algn="l">
              <a:spcBef>
                <a:spcPts val="1200"/>
              </a:spcBef>
              <a:spcAft>
                <a:spcPts val="0"/>
              </a:spcAft>
              <a:buClr>
                <a:srgbClr val="000000"/>
              </a:buClr>
              <a:buSzPts val="1100"/>
              <a:buFont typeface="Roboto"/>
              <a:buChar char="●"/>
            </a:pPr>
            <a:r>
              <a:rPr lang="en" sz="1100">
                <a:solidFill>
                  <a:srgbClr val="000000"/>
                </a:solidFill>
              </a:rPr>
              <a:t>Offer subscription plans for workers to boost the visibility of their services, increasing their chances of being hired.</a:t>
            </a:r>
            <a:endParaRPr sz="1100">
              <a:solidFill>
                <a:srgbClr val="000000"/>
              </a:solidFill>
            </a:endParaRPr>
          </a:p>
          <a:p>
            <a:pPr indent="0" lvl="0" marL="0" rtl="0" algn="l">
              <a:spcBef>
                <a:spcPts val="12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Size of the market opportunity</a:t>
            </a:r>
            <a:endParaRPr/>
          </a:p>
        </p:txBody>
      </p:sp>
      <p:sp>
        <p:nvSpPr>
          <p:cNvPr id="141" name="Google Shape;141;p20"/>
          <p:cNvSpPr txBox="1"/>
          <p:nvPr>
            <p:ph idx="1" type="body"/>
          </p:nvPr>
        </p:nvSpPr>
        <p:spPr>
          <a:xfrm>
            <a:off x="471900" y="2376275"/>
            <a:ext cx="3989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solidFill>
                  <a:schemeClr val="dk2"/>
                </a:solidFill>
              </a:rPr>
              <a:t>In India (as per 2022-23 PLFS):</a:t>
            </a:r>
            <a:endParaRPr b="1" sz="1300"/>
          </a:p>
          <a:p>
            <a:pPr indent="457200" lvl="0" marL="0" rtl="0" algn="l">
              <a:lnSpc>
                <a:spcPct val="100000"/>
              </a:lnSpc>
              <a:spcBef>
                <a:spcPts val="1000"/>
              </a:spcBef>
              <a:spcAft>
                <a:spcPts val="0"/>
              </a:spcAft>
              <a:buNone/>
            </a:pPr>
            <a:r>
              <a:rPr b="1" lang="en" sz="1300"/>
              <a:t>Low-skilled Force : 58% (64 Crore)</a:t>
            </a:r>
            <a:endParaRPr b="1" sz="1300"/>
          </a:p>
          <a:p>
            <a:pPr indent="457200" lvl="0" marL="0" rtl="0" algn="l">
              <a:lnSpc>
                <a:spcPct val="100000"/>
              </a:lnSpc>
              <a:spcBef>
                <a:spcPts val="1000"/>
              </a:spcBef>
              <a:spcAft>
                <a:spcPts val="0"/>
              </a:spcAft>
              <a:buNone/>
            </a:pPr>
            <a:r>
              <a:rPr b="1" lang="en" sz="1300"/>
              <a:t>Unemployed Labour Force : 5.1% (7 Crore)</a:t>
            </a:r>
            <a:endParaRPr b="1" sz="1300"/>
          </a:p>
          <a:p>
            <a:pPr indent="457200" lvl="0" marL="0" rtl="0" algn="l">
              <a:lnSpc>
                <a:spcPct val="100000"/>
              </a:lnSpc>
              <a:spcBef>
                <a:spcPts val="1000"/>
              </a:spcBef>
              <a:spcAft>
                <a:spcPts val="0"/>
              </a:spcAft>
              <a:buNone/>
            </a:pPr>
            <a:r>
              <a:t/>
            </a:r>
            <a:endParaRPr b="1" sz="1300"/>
          </a:p>
          <a:p>
            <a:pPr indent="0" lvl="0" marL="0" rtl="0" algn="l">
              <a:lnSpc>
                <a:spcPct val="100000"/>
              </a:lnSpc>
              <a:spcBef>
                <a:spcPts val="1000"/>
              </a:spcBef>
              <a:spcAft>
                <a:spcPts val="0"/>
              </a:spcAft>
              <a:buNone/>
            </a:pPr>
            <a:r>
              <a:rPr b="1" lang="en" sz="1300">
                <a:solidFill>
                  <a:schemeClr val="dk2"/>
                </a:solidFill>
              </a:rPr>
              <a:t>Canada (as per 2021 Occupational Distribution):</a:t>
            </a:r>
            <a:endParaRPr b="1" sz="1300"/>
          </a:p>
          <a:p>
            <a:pPr indent="457200" lvl="0" marL="0" rtl="0" algn="l">
              <a:lnSpc>
                <a:spcPct val="100000"/>
              </a:lnSpc>
              <a:spcBef>
                <a:spcPts val="1000"/>
              </a:spcBef>
              <a:spcAft>
                <a:spcPts val="0"/>
              </a:spcAft>
              <a:buNone/>
            </a:pPr>
            <a:r>
              <a:rPr b="1" lang="en" sz="1300"/>
              <a:t>Low-skilled Force : 36% (62 Lakh)</a:t>
            </a:r>
            <a:endParaRPr b="1" sz="1300"/>
          </a:p>
          <a:p>
            <a:pPr indent="457200" lvl="0" marL="0" rtl="0" algn="l">
              <a:lnSpc>
                <a:spcPct val="100000"/>
              </a:lnSpc>
              <a:spcBef>
                <a:spcPts val="1000"/>
              </a:spcBef>
              <a:spcAft>
                <a:spcPts val="0"/>
              </a:spcAft>
              <a:buNone/>
            </a:pPr>
            <a:r>
              <a:rPr b="1" lang="en" sz="1300"/>
              <a:t>Unemployed Labour Force : 6.4% (25 Lakh)</a:t>
            </a:r>
            <a:endParaRPr b="1" sz="1300"/>
          </a:p>
          <a:p>
            <a:pPr indent="457200" lvl="0" marL="0" rtl="0" algn="l">
              <a:lnSpc>
                <a:spcPct val="100000"/>
              </a:lnSpc>
              <a:spcBef>
                <a:spcPts val="1000"/>
              </a:spcBef>
              <a:spcAft>
                <a:spcPts val="0"/>
              </a:spcAft>
              <a:buNone/>
            </a:pPr>
            <a:r>
              <a:t/>
            </a:r>
            <a:endParaRPr b="1" sz="1300"/>
          </a:p>
          <a:p>
            <a:pPr indent="0" lvl="0" marL="0" rtl="0" algn="l">
              <a:lnSpc>
                <a:spcPct val="100000"/>
              </a:lnSpc>
              <a:spcBef>
                <a:spcPts val="1000"/>
              </a:spcBef>
              <a:spcAft>
                <a:spcPts val="0"/>
              </a:spcAft>
              <a:buNone/>
            </a:pPr>
            <a:r>
              <a:t/>
            </a:r>
            <a:endParaRPr b="1" sz="1300"/>
          </a:p>
          <a:p>
            <a:pPr indent="457200" lvl="0" marL="0" rtl="0" algn="l">
              <a:lnSpc>
                <a:spcPct val="100000"/>
              </a:lnSpc>
              <a:spcBef>
                <a:spcPts val="1000"/>
              </a:spcBef>
              <a:spcAft>
                <a:spcPts val="1000"/>
              </a:spcAft>
              <a:buNone/>
            </a:pPr>
            <a:r>
              <a:t/>
            </a:r>
            <a:endParaRPr b="1" sz="1300"/>
          </a:p>
        </p:txBody>
      </p:sp>
      <p:sp>
        <p:nvSpPr>
          <p:cNvPr id="142" name="Google Shape;142;p20"/>
          <p:cNvSpPr txBox="1"/>
          <p:nvPr/>
        </p:nvSpPr>
        <p:spPr>
          <a:xfrm>
            <a:off x="4572000" y="2355525"/>
            <a:ext cx="4471800" cy="25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Roboto"/>
                <a:ea typeface="Roboto"/>
                <a:cs typeface="Roboto"/>
                <a:sym typeface="Roboto"/>
              </a:rPr>
              <a:t>Australia </a:t>
            </a:r>
            <a:r>
              <a:rPr b="1" lang="en" sz="1300">
                <a:solidFill>
                  <a:schemeClr val="dk2"/>
                </a:solidFill>
                <a:latin typeface="Roboto"/>
                <a:ea typeface="Roboto"/>
                <a:cs typeface="Roboto"/>
                <a:sym typeface="Roboto"/>
              </a:rPr>
              <a:t>(as per 2024 Occupational Distribution):</a:t>
            </a:r>
            <a:endParaRPr b="1" sz="1300">
              <a:solidFill>
                <a:schemeClr val="lt2"/>
              </a:solidFill>
              <a:latin typeface="Roboto"/>
              <a:ea typeface="Roboto"/>
              <a:cs typeface="Roboto"/>
              <a:sym typeface="Roboto"/>
            </a:endParaRPr>
          </a:p>
          <a:p>
            <a:pPr indent="457200" lvl="0" marL="0" rtl="0" algn="l">
              <a:spcBef>
                <a:spcPts val="1000"/>
              </a:spcBef>
              <a:spcAft>
                <a:spcPts val="0"/>
              </a:spcAft>
              <a:buNone/>
            </a:pPr>
            <a:r>
              <a:rPr b="1" lang="en" sz="1300">
                <a:solidFill>
                  <a:schemeClr val="lt2"/>
                </a:solidFill>
                <a:latin typeface="Roboto"/>
                <a:ea typeface="Roboto"/>
                <a:cs typeface="Roboto"/>
                <a:sym typeface="Roboto"/>
              </a:rPr>
              <a:t>Low-skilled Force : 66% (1.7 Crore)</a:t>
            </a:r>
            <a:endParaRPr b="1" sz="1300">
              <a:solidFill>
                <a:schemeClr val="lt2"/>
              </a:solidFill>
              <a:latin typeface="Roboto"/>
              <a:ea typeface="Roboto"/>
              <a:cs typeface="Roboto"/>
              <a:sym typeface="Roboto"/>
            </a:endParaRPr>
          </a:p>
          <a:p>
            <a:pPr indent="457200" lvl="0" marL="0" rtl="0" algn="l">
              <a:spcBef>
                <a:spcPts val="1000"/>
              </a:spcBef>
              <a:spcAft>
                <a:spcPts val="0"/>
              </a:spcAft>
              <a:buNone/>
            </a:pPr>
            <a:r>
              <a:rPr b="1" lang="en" sz="1300">
                <a:solidFill>
                  <a:schemeClr val="lt2"/>
                </a:solidFill>
                <a:latin typeface="Roboto"/>
                <a:ea typeface="Roboto"/>
                <a:cs typeface="Roboto"/>
                <a:sym typeface="Roboto"/>
              </a:rPr>
              <a:t>Unemployed Labour Force : 4% (10 Lakh)</a:t>
            </a:r>
            <a:endParaRPr b="1" sz="1300">
              <a:solidFill>
                <a:schemeClr val="lt2"/>
              </a:solidFill>
              <a:latin typeface="Roboto"/>
              <a:ea typeface="Roboto"/>
              <a:cs typeface="Roboto"/>
              <a:sym typeface="Roboto"/>
            </a:endParaRPr>
          </a:p>
          <a:p>
            <a:pPr indent="0" lvl="0" marL="0" rtl="0" algn="l">
              <a:spcBef>
                <a:spcPts val="1000"/>
              </a:spcBef>
              <a:spcAft>
                <a:spcPts val="0"/>
              </a:spcAft>
              <a:buNone/>
            </a:pPr>
            <a:r>
              <a:t/>
            </a:r>
            <a:endParaRPr b="1" sz="1300">
              <a:solidFill>
                <a:schemeClr val="dk2"/>
              </a:solidFill>
              <a:latin typeface="Roboto"/>
              <a:ea typeface="Roboto"/>
              <a:cs typeface="Roboto"/>
              <a:sym typeface="Roboto"/>
            </a:endParaRPr>
          </a:p>
          <a:p>
            <a:pPr indent="0" lvl="0" marL="0" rtl="0" algn="l">
              <a:spcBef>
                <a:spcPts val="1000"/>
              </a:spcBef>
              <a:spcAft>
                <a:spcPts val="0"/>
              </a:spcAft>
              <a:buNone/>
            </a:pPr>
            <a:r>
              <a:rPr b="1" lang="en" sz="1300">
                <a:solidFill>
                  <a:schemeClr val="dk2"/>
                </a:solidFill>
                <a:latin typeface="Roboto"/>
                <a:ea typeface="Roboto"/>
                <a:cs typeface="Roboto"/>
                <a:sym typeface="Roboto"/>
              </a:rPr>
              <a:t>United Kingdom (as per 2024 Occupational Distribution):</a:t>
            </a:r>
            <a:endParaRPr b="1" sz="1300">
              <a:solidFill>
                <a:schemeClr val="lt2"/>
              </a:solidFill>
              <a:latin typeface="Roboto"/>
              <a:ea typeface="Roboto"/>
              <a:cs typeface="Roboto"/>
              <a:sym typeface="Roboto"/>
            </a:endParaRPr>
          </a:p>
          <a:p>
            <a:pPr indent="457200" lvl="0" marL="0" rtl="0" algn="l">
              <a:spcBef>
                <a:spcPts val="1000"/>
              </a:spcBef>
              <a:spcAft>
                <a:spcPts val="0"/>
              </a:spcAft>
              <a:buNone/>
            </a:pPr>
            <a:r>
              <a:rPr b="1" lang="en" sz="1300">
                <a:solidFill>
                  <a:schemeClr val="lt2"/>
                </a:solidFill>
                <a:latin typeface="Roboto"/>
                <a:ea typeface="Roboto"/>
                <a:cs typeface="Roboto"/>
                <a:sym typeface="Roboto"/>
              </a:rPr>
              <a:t>Low-skilled Force : 74% (1.7 Crore)</a:t>
            </a:r>
            <a:endParaRPr b="1" sz="1300">
              <a:solidFill>
                <a:schemeClr val="lt2"/>
              </a:solidFill>
              <a:latin typeface="Roboto"/>
              <a:ea typeface="Roboto"/>
              <a:cs typeface="Roboto"/>
              <a:sym typeface="Roboto"/>
            </a:endParaRPr>
          </a:p>
          <a:p>
            <a:pPr indent="457200" lvl="0" marL="0" rtl="0" algn="l">
              <a:spcBef>
                <a:spcPts val="1000"/>
              </a:spcBef>
              <a:spcAft>
                <a:spcPts val="0"/>
              </a:spcAft>
              <a:buNone/>
            </a:pPr>
            <a:r>
              <a:rPr b="1" lang="en" sz="1300">
                <a:solidFill>
                  <a:schemeClr val="lt2"/>
                </a:solidFill>
                <a:latin typeface="Roboto"/>
                <a:ea typeface="Roboto"/>
                <a:cs typeface="Roboto"/>
                <a:sym typeface="Roboto"/>
              </a:rPr>
              <a:t>Unemployed Labour Force : 4% (10 Lakh)</a:t>
            </a:r>
            <a:endParaRPr b="1" sz="1300">
              <a:solidFill>
                <a:schemeClr val="lt2"/>
              </a:solidFill>
              <a:latin typeface="Roboto"/>
              <a:ea typeface="Roboto"/>
              <a:cs typeface="Roboto"/>
              <a:sym typeface="Roboto"/>
            </a:endParaRPr>
          </a:p>
          <a:p>
            <a:pPr indent="0" lvl="0" marL="0" rtl="0" algn="l">
              <a:spcBef>
                <a:spcPts val="1000"/>
              </a:spcBef>
              <a:spcAft>
                <a:spcPts val="0"/>
              </a:spcAft>
              <a:buNone/>
            </a:pPr>
            <a:r>
              <a:t/>
            </a:r>
            <a:endParaRPr sz="1800">
              <a:solidFill>
                <a:schemeClr val="lt2"/>
              </a:solidFill>
              <a:latin typeface="Roboto"/>
              <a:ea typeface="Roboto"/>
              <a:cs typeface="Roboto"/>
              <a:sym typeface="Roboto"/>
            </a:endParaRPr>
          </a:p>
        </p:txBody>
      </p:sp>
      <p:sp>
        <p:nvSpPr>
          <p:cNvPr id="143" name="Google Shape;143;p20"/>
          <p:cNvSpPr txBox="1"/>
          <p:nvPr/>
        </p:nvSpPr>
        <p:spPr>
          <a:xfrm>
            <a:off x="503775" y="1803875"/>
            <a:ext cx="8190300" cy="41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chemeClr val="dk2"/>
                </a:solidFill>
                <a:latin typeface="Roboto"/>
                <a:ea typeface="Roboto"/>
                <a:cs typeface="Roboto"/>
                <a:sym typeface="Roboto"/>
              </a:rPr>
              <a:t>Countries with abundant low-skilled labor, such as India, Canada, UK, and Australia.</a:t>
            </a:r>
            <a:endParaRPr sz="12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400"/>
              </a:spcAft>
              <a:buNone/>
            </a:pPr>
            <a:r>
              <a:rPr lang="en"/>
              <a:t>Milestones</a:t>
            </a:r>
            <a:r>
              <a:rPr lang="en" sz="1400"/>
              <a:t> </a:t>
            </a:r>
            <a:r>
              <a:rPr i="1" lang="en" sz="1400"/>
              <a:t> </a:t>
            </a:r>
            <a:endParaRPr i="1" sz="1600"/>
          </a:p>
        </p:txBody>
      </p:sp>
      <p:cxnSp>
        <p:nvCxnSpPr>
          <p:cNvPr id="149" name="Google Shape;149;p21"/>
          <p:cNvCxnSpPr/>
          <p:nvPr/>
        </p:nvCxnSpPr>
        <p:spPr>
          <a:xfrm rot="10800000">
            <a:off x="680050" y="2152465"/>
            <a:ext cx="0" cy="837900"/>
          </a:xfrm>
          <a:prstGeom prst="straightConnector1">
            <a:avLst/>
          </a:prstGeom>
          <a:noFill/>
          <a:ln cap="flat" cmpd="sng" w="9525">
            <a:solidFill>
              <a:schemeClr val="dk2"/>
            </a:solidFill>
            <a:prstDash val="solid"/>
            <a:round/>
            <a:headEnd len="med" w="med" type="none"/>
            <a:tailEnd len="med" w="med" type="oval"/>
          </a:ln>
        </p:spPr>
      </p:cxnSp>
      <p:sp>
        <p:nvSpPr>
          <p:cNvPr id="150" name="Google Shape;150;p21"/>
          <p:cNvSpPr txBox="1"/>
          <p:nvPr>
            <p:ph type="title"/>
          </p:nvPr>
        </p:nvSpPr>
        <p:spPr>
          <a:xfrm>
            <a:off x="727112" y="1995899"/>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January 2024</a:t>
            </a:r>
            <a:endParaRPr sz="1800">
              <a:solidFill>
                <a:schemeClr val="dk1"/>
              </a:solidFill>
            </a:endParaRPr>
          </a:p>
        </p:txBody>
      </p:sp>
      <p:sp>
        <p:nvSpPr>
          <p:cNvPr id="151" name="Google Shape;151;p21"/>
          <p:cNvSpPr txBox="1"/>
          <p:nvPr>
            <p:ph idx="1" type="body"/>
          </p:nvPr>
        </p:nvSpPr>
        <p:spPr>
          <a:xfrm>
            <a:off x="727112" y="2285925"/>
            <a:ext cx="1814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Researching for job search solution</a:t>
            </a:r>
            <a:endParaRPr sz="1200">
              <a:solidFill>
                <a:schemeClr val="dk2"/>
              </a:solidFill>
            </a:endParaRPr>
          </a:p>
        </p:txBody>
      </p:sp>
      <p:cxnSp>
        <p:nvCxnSpPr>
          <p:cNvPr id="152" name="Google Shape;152;p21"/>
          <p:cNvCxnSpPr/>
          <p:nvPr/>
        </p:nvCxnSpPr>
        <p:spPr>
          <a:xfrm>
            <a:off x="2114150" y="3375004"/>
            <a:ext cx="0" cy="837900"/>
          </a:xfrm>
          <a:prstGeom prst="straightConnector1">
            <a:avLst/>
          </a:prstGeom>
          <a:noFill/>
          <a:ln cap="flat" cmpd="sng" w="9525">
            <a:solidFill>
              <a:schemeClr val="dk2"/>
            </a:solidFill>
            <a:prstDash val="solid"/>
            <a:round/>
            <a:headEnd len="med" w="med" type="none"/>
            <a:tailEnd len="med" w="med" type="oval"/>
          </a:ln>
        </p:spPr>
      </p:cxnSp>
      <p:sp>
        <p:nvSpPr>
          <p:cNvPr id="153" name="Google Shape;153;p21"/>
          <p:cNvSpPr txBox="1"/>
          <p:nvPr>
            <p:ph type="title"/>
          </p:nvPr>
        </p:nvSpPr>
        <p:spPr>
          <a:xfrm>
            <a:off x="2161212" y="3974191"/>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March 2024</a:t>
            </a:r>
            <a:endParaRPr sz="1800">
              <a:solidFill>
                <a:schemeClr val="dk1"/>
              </a:solidFill>
            </a:endParaRPr>
          </a:p>
        </p:txBody>
      </p:sp>
      <p:sp>
        <p:nvSpPr>
          <p:cNvPr id="154" name="Google Shape;154;p21"/>
          <p:cNvSpPr txBox="1"/>
          <p:nvPr>
            <p:ph idx="1" type="body"/>
          </p:nvPr>
        </p:nvSpPr>
        <p:spPr>
          <a:xfrm>
            <a:off x="2161212" y="4264217"/>
            <a:ext cx="1814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Developed first prototype</a:t>
            </a:r>
            <a:endParaRPr sz="1200">
              <a:solidFill>
                <a:schemeClr val="dk2"/>
              </a:solidFill>
            </a:endParaRPr>
          </a:p>
        </p:txBody>
      </p:sp>
      <p:cxnSp>
        <p:nvCxnSpPr>
          <p:cNvPr id="155" name="Google Shape;155;p21"/>
          <p:cNvCxnSpPr/>
          <p:nvPr/>
        </p:nvCxnSpPr>
        <p:spPr>
          <a:xfrm rot="10800000">
            <a:off x="4232825" y="2145365"/>
            <a:ext cx="0" cy="837900"/>
          </a:xfrm>
          <a:prstGeom prst="straightConnector1">
            <a:avLst/>
          </a:prstGeom>
          <a:noFill/>
          <a:ln cap="flat" cmpd="sng" w="9525">
            <a:solidFill>
              <a:schemeClr val="dk2"/>
            </a:solidFill>
            <a:prstDash val="solid"/>
            <a:round/>
            <a:headEnd len="med" w="med" type="none"/>
            <a:tailEnd len="med" w="med" type="oval"/>
          </a:ln>
        </p:spPr>
      </p:cxnSp>
      <p:sp>
        <p:nvSpPr>
          <p:cNvPr id="156" name="Google Shape;156;p21"/>
          <p:cNvSpPr txBox="1"/>
          <p:nvPr>
            <p:ph type="title"/>
          </p:nvPr>
        </p:nvSpPr>
        <p:spPr>
          <a:xfrm>
            <a:off x="4279887" y="1995911"/>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June 2024</a:t>
            </a:r>
            <a:endParaRPr sz="1800">
              <a:solidFill>
                <a:schemeClr val="dk1"/>
              </a:solidFill>
            </a:endParaRPr>
          </a:p>
        </p:txBody>
      </p:sp>
      <p:sp>
        <p:nvSpPr>
          <p:cNvPr id="157" name="Google Shape;157;p21"/>
          <p:cNvSpPr txBox="1"/>
          <p:nvPr>
            <p:ph idx="1" type="body"/>
          </p:nvPr>
        </p:nvSpPr>
        <p:spPr>
          <a:xfrm>
            <a:off x="4279873" y="2285925"/>
            <a:ext cx="20415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Finalized Product with </a:t>
            </a:r>
            <a:r>
              <a:rPr lang="en" sz="1200">
                <a:solidFill>
                  <a:schemeClr val="dk2"/>
                </a:solidFill>
              </a:rPr>
              <a:t>purchased</a:t>
            </a:r>
            <a:r>
              <a:rPr lang="en" sz="1200">
                <a:solidFill>
                  <a:schemeClr val="dk2"/>
                </a:solidFill>
              </a:rPr>
              <a:t> servers</a:t>
            </a:r>
            <a:endParaRPr sz="1200">
              <a:solidFill>
                <a:schemeClr val="dk2"/>
              </a:solidFill>
            </a:endParaRPr>
          </a:p>
        </p:txBody>
      </p:sp>
      <p:cxnSp>
        <p:nvCxnSpPr>
          <p:cNvPr id="158" name="Google Shape;158;p21"/>
          <p:cNvCxnSpPr/>
          <p:nvPr/>
        </p:nvCxnSpPr>
        <p:spPr>
          <a:xfrm>
            <a:off x="5643275" y="3375021"/>
            <a:ext cx="0" cy="837900"/>
          </a:xfrm>
          <a:prstGeom prst="straightConnector1">
            <a:avLst/>
          </a:prstGeom>
          <a:noFill/>
          <a:ln cap="flat" cmpd="sng" w="9525">
            <a:solidFill>
              <a:schemeClr val="dk2"/>
            </a:solidFill>
            <a:prstDash val="solid"/>
            <a:round/>
            <a:headEnd len="med" w="med" type="none"/>
            <a:tailEnd len="med" w="med" type="oval"/>
          </a:ln>
        </p:spPr>
      </p:cxnSp>
      <p:sp>
        <p:nvSpPr>
          <p:cNvPr id="159" name="Google Shape;159;p21"/>
          <p:cNvSpPr txBox="1"/>
          <p:nvPr>
            <p:ph type="title"/>
          </p:nvPr>
        </p:nvSpPr>
        <p:spPr>
          <a:xfrm>
            <a:off x="5766537" y="3970916"/>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Aug </a:t>
            </a:r>
            <a:r>
              <a:rPr lang="en" sz="1800">
                <a:solidFill>
                  <a:schemeClr val="dk1"/>
                </a:solidFill>
              </a:rPr>
              <a:t>2024</a:t>
            </a:r>
            <a:endParaRPr sz="1800">
              <a:solidFill>
                <a:schemeClr val="dk1"/>
              </a:solidFill>
            </a:endParaRPr>
          </a:p>
        </p:txBody>
      </p:sp>
      <p:sp>
        <p:nvSpPr>
          <p:cNvPr id="160" name="Google Shape;160;p21"/>
          <p:cNvSpPr txBox="1"/>
          <p:nvPr>
            <p:ph idx="1" type="body"/>
          </p:nvPr>
        </p:nvSpPr>
        <p:spPr>
          <a:xfrm>
            <a:off x="5766523" y="4260950"/>
            <a:ext cx="21234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Started Legal formalities to register Corporation</a:t>
            </a:r>
            <a:endParaRPr sz="1200">
              <a:solidFill>
                <a:schemeClr val="dk2"/>
              </a:solidFill>
            </a:endParaRPr>
          </a:p>
        </p:txBody>
      </p:sp>
      <p:cxnSp>
        <p:nvCxnSpPr>
          <p:cNvPr id="161" name="Google Shape;161;p21"/>
          <p:cNvCxnSpPr/>
          <p:nvPr/>
        </p:nvCxnSpPr>
        <p:spPr>
          <a:xfrm rot="10800000">
            <a:off x="7080781" y="2145365"/>
            <a:ext cx="0" cy="837900"/>
          </a:xfrm>
          <a:prstGeom prst="straightConnector1">
            <a:avLst/>
          </a:prstGeom>
          <a:noFill/>
          <a:ln cap="flat" cmpd="sng" w="9525">
            <a:solidFill>
              <a:schemeClr val="dk2"/>
            </a:solidFill>
            <a:prstDash val="solid"/>
            <a:round/>
            <a:headEnd len="med" w="med" type="none"/>
            <a:tailEnd len="med" w="med" type="oval"/>
          </a:ln>
        </p:spPr>
      </p:cxnSp>
      <p:sp>
        <p:nvSpPr>
          <p:cNvPr id="162" name="Google Shape;162;p21"/>
          <p:cNvSpPr txBox="1"/>
          <p:nvPr>
            <p:ph type="title"/>
          </p:nvPr>
        </p:nvSpPr>
        <p:spPr>
          <a:xfrm>
            <a:off x="7127837" y="1995911"/>
            <a:ext cx="1814100" cy="39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October </a:t>
            </a:r>
            <a:r>
              <a:rPr lang="en" sz="1800">
                <a:solidFill>
                  <a:schemeClr val="dk1"/>
                </a:solidFill>
              </a:rPr>
              <a:t>2024</a:t>
            </a:r>
            <a:endParaRPr sz="1800">
              <a:solidFill>
                <a:schemeClr val="dk1"/>
              </a:solidFill>
            </a:endParaRPr>
          </a:p>
        </p:txBody>
      </p:sp>
      <p:sp>
        <p:nvSpPr>
          <p:cNvPr id="163" name="Google Shape;163;p21"/>
          <p:cNvSpPr txBox="1"/>
          <p:nvPr>
            <p:ph idx="1" type="body"/>
          </p:nvPr>
        </p:nvSpPr>
        <p:spPr>
          <a:xfrm>
            <a:off x="7127837" y="2285937"/>
            <a:ext cx="1814100" cy="57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2"/>
                </a:solidFill>
              </a:rPr>
              <a:t>Marketing </a:t>
            </a:r>
            <a:r>
              <a:rPr lang="en" sz="1200">
                <a:solidFill>
                  <a:schemeClr val="dk2"/>
                </a:solidFill>
              </a:rPr>
              <a:t>Published Product</a:t>
            </a:r>
            <a:endParaRPr sz="1200">
              <a:solidFill>
                <a:schemeClr val="dk2"/>
              </a:solidFill>
            </a:endParaRPr>
          </a:p>
        </p:txBody>
      </p:sp>
      <p:graphicFrame>
        <p:nvGraphicFramePr>
          <p:cNvPr id="164" name="Google Shape;164;p21"/>
          <p:cNvGraphicFramePr/>
          <p:nvPr/>
        </p:nvGraphicFramePr>
        <p:xfrm>
          <a:off x="323100" y="2983265"/>
          <a:ext cx="3000000" cy="3000000"/>
        </p:xfrm>
        <a:graphic>
          <a:graphicData uri="http://schemas.openxmlformats.org/drawingml/2006/table">
            <a:tbl>
              <a:tblPr>
                <a:noFill/>
                <a:tableStyleId>{D21CF391-4EAA-471A-8DF7-BE88C808747A}</a:tableStyleId>
              </a:tblPr>
              <a:tblGrid>
                <a:gridCol w="710225"/>
                <a:gridCol w="710225"/>
                <a:gridCol w="710225"/>
                <a:gridCol w="710225"/>
                <a:gridCol w="710225"/>
                <a:gridCol w="710225"/>
                <a:gridCol w="710225"/>
                <a:gridCol w="710225"/>
                <a:gridCol w="710225"/>
                <a:gridCol w="710225"/>
                <a:gridCol w="710225"/>
                <a:gridCol w="710225"/>
              </a:tblGrid>
              <a:tr h="381000">
                <a:tc>
                  <a:txBody>
                    <a:bodyPr/>
                    <a:lstStyle/>
                    <a:p>
                      <a:pPr indent="0" lvl="0" marL="0" rtl="0" algn="ctr">
                        <a:spcBef>
                          <a:spcPts val="0"/>
                        </a:spcBef>
                        <a:spcAft>
                          <a:spcPts val="0"/>
                        </a:spcAft>
                        <a:buNone/>
                      </a:pPr>
                      <a:r>
                        <a:rPr lang="en">
                          <a:solidFill>
                            <a:srgbClr val="FFFFFF"/>
                          </a:solidFill>
                        </a:rPr>
                        <a:t>Jan</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Feb</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Mar</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Apr</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May</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Jun</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Jul</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Aug</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Sept</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Oct</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Nov</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rPr>
                        <a:t>Dec</a:t>
                      </a:r>
                      <a:endParaRPr>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