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850764-6A13-36B2-01ED-21296239BA7C}" v="307" dt="2024-07-26T16:49:53.625"/>
    <p1510:client id="{740D590D-4EB5-385A-84D1-8837D78BA5E0}" v="68" dt="2024-07-26T14:03:01.968"/>
    <p1510:client id="{CA95D504-937F-C8CA-FAFC-EF6010587D66}" v="98" dt="2024-07-27T01:30:34.339"/>
    <p1510:client id="{CEC06B54-2892-B16B-082D-F97F190F7567}" v="24" dt="2024-07-26T15:27:10.4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2" d="100"/>
          <a:sy n="72" d="100"/>
        </p:scale>
        <p:origin x="4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500 million Work Force</a:t>
            </a:r>
          </a:p>
        </c:rich>
      </c:tx>
      <c:layout>
        <c:manualLayout>
          <c:xMode val="edge"/>
          <c:yMode val="edge"/>
          <c:x val="0.27772222222222226"/>
          <c:y val="4.6296296296296294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Percentage</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1C71-49AD-9A4F-F7E79BD130AE}"/>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1C71-49AD-9A4F-F7E79BD130AE}"/>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1C71-49AD-9A4F-F7E79BD130AE}"/>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1C71-49AD-9A4F-F7E79BD130AE}"/>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1C71-49AD-9A4F-F7E79BD130AE}"/>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1C71-49AD-9A4F-F7E79BD130AE}"/>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1C71-49AD-9A4F-F7E79BD130AE}"/>
              </c:ext>
            </c:extLst>
          </c:dPt>
          <c:dLbls>
            <c:dLbl>
              <c:idx val="1"/>
              <c:layout>
                <c:manualLayout>
                  <c:x val="-2.3186789151356589E-3"/>
                  <c:y val="0.1509510790317877"/>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1C71-49AD-9A4F-F7E79BD130AE}"/>
                </c:ext>
              </c:extLst>
            </c:dLbl>
            <c:dLbl>
              <c:idx val="2"/>
              <c:layout>
                <c:manualLayout>
                  <c:x val="-1.741097987751531E-2"/>
                  <c:y val="0.2465984981044036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1C71-49AD-9A4F-F7E79BD130AE}"/>
                </c:ext>
              </c:extLst>
            </c:dLbl>
            <c:dLbl>
              <c:idx val="3"/>
              <c:layout>
                <c:manualLayout>
                  <c:x val="-2.5538057742782151E-2"/>
                  <c:y val="5.2147127442403012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1C71-49AD-9A4F-F7E79BD130AE}"/>
                </c:ext>
              </c:extLst>
            </c:dLbl>
            <c:dLbl>
              <c:idx val="4"/>
              <c:layout>
                <c:manualLayout>
                  <c:x val="-8.4453193350832161E-3"/>
                  <c:y val="4.7227325750947777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1C71-49AD-9A4F-F7E79BD130AE}"/>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Sheet1!$A$2:$A$8</c:f>
              <c:strCache>
                <c:ptCount val="7"/>
                <c:pt idx="0">
                  <c:v>Lawyers</c:v>
                </c:pt>
                <c:pt idx="1">
                  <c:v>Doctors</c:v>
                </c:pt>
                <c:pt idx="2">
                  <c:v>Engineers</c:v>
                </c:pt>
                <c:pt idx="3">
                  <c:v>IT Professionals</c:v>
                </c:pt>
                <c:pt idx="4">
                  <c:v>Teachers</c:v>
                </c:pt>
                <c:pt idx="5">
                  <c:v>Farmers</c:v>
                </c:pt>
                <c:pt idx="6">
                  <c:v>Others</c:v>
                </c:pt>
              </c:strCache>
            </c:strRef>
          </c:cat>
          <c:val>
            <c:numRef>
              <c:f>Sheet1!$B$2:$B$8</c:f>
              <c:numCache>
                <c:formatCode>General</c:formatCode>
                <c:ptCount val="7"/>
                <c:pt idx="0">
                  <c:v>0.28000000000000003</c:v>
                </c:pt>
                <c:pt idx="1">
                  <c:v>0.24</c:v>
                </c:pt>
                <c:pt idx="2">
                  <c:v>3</c:v>
                </c:pt>
                <c:pt idx="3">
                  <c:v>0.88</c:v>
                </c:pt>
                <c:pt idx="4">
                  <c:v>1.8</c:v>
                </c:pt>
                <c:pt idx="5">
                  <c:v>30</c:v>
                </c:pt>
                <c:pt idx="6">
                  <c:v>63.8</c:v>
                </c:pt>
              </c:numCache>
            </c:numRef>
          </c:val>
          <c:extLst>
            <c:ext xmlns:c16="http://schemas.microsoft.com/office/drawing/2014/chart" uri="{C3380CC4-5D6E-409C-BE32-E72D297353CC}">
              <c16:uniqueId val="{0000000E-1C71-49AD-9A4F-F7E79BD130AE}"/>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9218941382327204"/>
          <c:y val="0.27974336541265676"/>
          <c:w val="0.20225503062117234"/>
          <c:h val="0.5468788276465441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rm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rm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t>Sunday, July 28, 2024</a:t>
            </a:fld>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249189194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rm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fld id="{246CB39B-5F4C-4A7E-9BE3-AAFD45576D16}" type="datetime2">
              <a:rPr lang="en-US" smtClean="0"/>
              <a:t>Sunday, July 28, 2024</a:t>
            </a:fld>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r>
              <a:rPr lang="en-US"/>
              <a:t>Sample Footer</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900">
                <a:solidFill>
                  <a:schemeClr val="tx1">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328597335"/>
      </p:ext>
    </p:extLst>
  </p:cSld>
  <p:clrMap bg1="dk1" tx1="lt1" bg2="dk2" tx2="lt2" accent1="accent1" accent2="accent2" accent3="accent3" accent4="accent4" accent5="accent5" accent6="accent6" hlink="hlink" folHlink="folHlink"/>
  <p:sldLayoutIdLst>
    <p:sldLayoutId id="2147483693" r:id="rId1"/>
  </p:sldLayoutIdLst>
  <p:hf sldNum="0" hdr="0" ftr="0" dt="0"/>
  <p:txStyles>
    <p:titleStyle>
      <a:lvl1pPr algn="l" defTabSz="914400" rtl="0" eaLnBrk="1" latinLnBrk="0" hangingPunct="1">
        <a:lnSpc>
          <a:spcPct val="10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manusankar030@gmail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378335" y="722291"/>
            <a:ext cx="4126241" cy="5282863"/>
          </a:xfrm>
        </p:spPr>
        <p:txBody>
          <a:bodyPr vert="horz" wrap="square" lIns="0" tIns="0" rIns="0" bIns="0" rtlCol="0" anchor="t">
            <a:noAutofit/>
          </a:bodyPr>
          <a:lstStyle/>
          <a:p>
            <a:endParaRPr lang="en-GB" sz="2000">
              <a:solidFill>
                <a:schemeClr val="tx1">
                  <a:alpha val="60000"/>
                </a:schemeClr>
              </a:solidFill>
            </a:endParaRPr>
          </a:p>
          <a:p>
            <a:r>
              <a:rPr lang="en-GB" dirty="0">
                <a:solidFill>
                  <a:schemeClr val="tx1"/>
                </a:solidFill>
              </a:rPr>
              <a:t>Anusha Narayanan</a:t>
            </a:r>
          </a:p>
          <a:p>
            <a:r>
              <a:rPr lang="en-GB" dirty="0">
                <a:solidFill>
                  <a:schemeClr val="tx1"/>
                </a:solidFill>
              </a:rPr>
              <a:t>Thrissur</a:t>
            </a:r>
          </a:p>
          <a:p>
            <a:r>
              <a:rPr lang="en-GB" sz="1800" dirty="0">
                <a:solidFill>
                  <a:schemeClr val="tx1"/>
                </a:solidFill>
                <a:latin typeface="Calibri"/>
                <a:ea typeface="Calibri"/>
                <a:cs typeface="Calibri"/>
              </a:rPr>
              <a:t>anushanarayanan6492@gmail.com</a:t>
            </a:r>
          </a:p>
          <a:p>
            <a:r>
              <a:rPr lang="en-GB" dirty="0">
                <a:solidFill>
                  <a:schemeClr val="tx1"/>
                </a:solidFill>
              </a:rPr>
              <a:t>9778057034</a:t>
            </a:r>
          </a:p>
          <a:p>
            <a:r>
              <a:rPr lang="en-GB" dirty="0">
                <a:solidFill>
                  <a:schemeClr val="tx1"/>
                </a:solidFill>
              </a:rPr>
              <a:t>Manu Sankar P</a:t>
            </a:r>
          </a:p>
          <a:p>
            <a:r>
              <a:rPr lang="en-GB" dirty="0">
                <a:solidFill>
                  <a:schemeClr val="tx1"/>
                </a:solidFill>
              </a:rPr>
              <a:t>Thrissur</a:t>
            </a:r>
          </a:p>
          <a:p>
            <a:r>
              <a:rPr lang="en-GB" sz="1800" dirty="0">
                <a:solidFill>
                  <a:schemeClr val="tx1"/>
                </a:solidFill>
                <a:latin typeface="Calibri"/>
                <a:ea typeface="Calibri"/>
                <a:cs typeface="Calibri"/>
                <a:hlinkClick r:id="rId2">
                  <a:extLst>
                    <a:ext uri="{A12FA001-AC4F-418D-AE19-62706E023703}">
                      <ahyp:hlinkClr xmlns:ahyp="http://schemas.microsoft.com/office/drawing/2018/hyperlinkcolor" val="tx"/>
                    </a:ext>
                  </a:extLst>
                </a:hlinkClick>
              </a:rPr>
              <a:t>manusankar030@gmail.com</a:t>
            </a:r>
          </a:p>
          <a:p>
            <a:r>
              <a:rPr lang="en-GB" dirty="0">
                <a:solidFill>
                  <a:schemeClr val="tx1"/>
                </a:solidFill>
                <a:ea typeface="Source Sans Pro"/>
              </a:rPr>
              <a:t>9048849676</a:t>
            </a:r>
            <a:endParaRPr lang="en-GB" dirty="0">
              <a:solidFill>
                <a:schemeClr val="tx1"/>
              </a:solidFill>
            </a:endParaRPr>
          </a:p>
          <a:p>
            <a:endParaRPr lang="en-GB" dirty="0">
              <a:solidFill>
                <a:schemeClr val="tx1"/>
              </a:solidFill>
              <a:ea typeface="Source Sans Pro"/>
            </a:endParaRPr>
          </a:p>
        </p:txBody>
      </p:sp>
      <p:sp>
        <p:nvSpPr>
          <p:cNvPr id="19" name="Oval 18">
            <a:extLst>
              <a:ext uri="{FF2B5EF4-FFF2-40B4-BE49-F238E27FC236}">
                <a16:creationId xmlns:a16="http://schemas.microsoft.com/office/drawing/2014/main" id="{7AEC842D-C905-4DEA-B1C3-CA51995C5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863" y="549274"/>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3" name="Rectangle 12">
            <a:extLst>
              <a:ext uri="{FF2B5EF4-FFF2-40B4-BE49-F238E27FC236}">
                <a16:creationId xmlns:a16="http://schemas.microsoft.com/office/drawing/2014/main" id="{FE05BC49-0F00-4C85-9AF5-A0CC5B39C8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9845873E-9C86-4496-87B7-3A6141D7DE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69384" y="4508500"/>
            <a:ext cx="1468514" cy="1521012"/>
            <a:chOff x="5236793" y="2432482"/>
            <a:chExt cx="1468514" cy="1521012"/>
          </a:xfrm>
        </p:grpSpPr>
        <p:sp>
          <p:nvSpPr>
            <p:cNvPr id="16" name="Freeform 5">
              <a:extLst>
                <a:ext uri="{FF2B5EF4-FFF2-40B4-BE49-F238E27FC236}">
                  <a16:creationId xmlns:a16="http://schemas.microsoft.com/office/drawing/2014/main" id="{67B3FE92-6018-4D9B-9B3E-264810BCB4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800000">
              <a:off x="5463135" y="2432482"/>
              <a:ext cx="1242172" cy="729202"/>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4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Freeform 6">
              <a:extLst>
                <a:ext uri="{FF2B5EF4-FFF2-40B4-BE49-F238E27FC236}">
                  <a16:creationId xmlns:a16="http://schemas.microsoft.com/office/drawing/2014/main" id="{6ADEA1A7-349B-4EC9-9458-EBB1E9BFDA3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800000">
              <a:off x="5236793" y="2566400"/>
              <a:ext cx="611884" cy="1076550"/>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4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 name="Freeform 8">
              <a:extLst>
                <a:ext uri="{FF2B5EF4-FFF2-40B4-BE49-F238E27FC236}">
                  <a16:creationId xmlns:a16="http://schemas.microsoft.com/office/drawing/2014/main" id="{83BB3CBA-4085-4566-9B1D-656DA46E3B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800000">
              <a:off x="5765469" y="2876944"/>
              <a:ext cx="630288" cy="1076550"/>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40000"/>
                    <a:lumOff val="60000"/>
                    <a:alpha val="60000"/>
                  </a:schemeClr>
                </a:gs>
              </a:gsLst>
              <a:lin ang="18000000" scaled="0"/>
              <a:tileRect/>
            </a:gradFill>
            <a:ln>
              <a:noFill/>
            </a:ln>
            <a:effectLst>
              <a:innerShdw blurRad="508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pic>
        <p:nvPicPr>
          <p:cNvPr id="4" name="Picture 3" descr="A black and white logo&#10;&#10;Description automatically generated">
            <a:extLst>
              <a:ext uri="{FF2B5EF4-FFF2-40B4-BE49-F238E27FC236}">
                <a16:creationId xmlns:a16="http://schemas.microsoft.com/office/drawing/2014/main" id="{70BA0A10-0687-AFFD-1120-38E996DD2687}"/>
              </a:ext>
            </a:extLst>
          </p:cNvPr>
          <p:cNvPicPr>
            <a:picLocks noChangeAspect="1"/>
          </p:cNvPicPr>
          <p:nvPr/>
        </p:nvPicPr>
        <p:blipFill>
          <a:blip r:embed="rId3"/>
          <a:srcRect l="2534" r="7653" b="10"/>
          <a:stretch/>
        </p:blipFill>
        <p:spPr>
          <a:xfrm>
            <a:off x="4743451" y="549275"/>
            <a:ext cx="6897687" cy="5759451"/>
          </a:xfrm>
          <a:custGeom>
            <a:avLst/>
            <a:gdLst/>
            <a:ahLst/>
            <a:cxnLst/>
            <a:rect l="l" t="t" r="r" b="b"/>
            <a:pathLst>
              <a:path w="6897687" h="5759451">
                <a:moveTo>
                  <a:pt x="0" y="0"/>
                </a:moveTo>
                <a:lnTo>
                  <a:pt x="6897687" y="0"/>
                </a:lnTo>
                <a:lnTo>
                  <a:pt x="6897687" y="5759451"/>
                </a:lnTo>
                <a:lnTo>
                  <a:pt x="0" y="5759451"/>
                </a:lnTo>
                <a:close/>
              </a:path>
            </a:pathLst>
          </a:cu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2C61F-0FF9-D4FE-ECA4-F16F1FD29871}"/>
              </a:ext>
            </a:extLst>
          </p:cNvPr>
          <p:cNvSpPr>
            <a:spLocks noGrp="1"/>
          </p:cNvSpPr>
          <p:nvPr>
            <p:ph type="ctrTitle"/>
          </p:nvPr>
        </p:nvSpPr>
        <p:spPr>
          <a:xfrm>
            <a:off x="649357" y="389842"/>
            <a:ext cx="10991779" cy="1054646"/>
          </a:xfrm>
        </p:spPr>
        <p:txBody>
          <a:bodyPr>
            <a:normAutofit/>
          </a:bodyPr>
          <a:lstStyle/>
          <a:p>
            <a:r>
              <a:rPr lang="en-US" sz="5400" dirty="0"/>
              <a:t>Financial Current and Projections</a:t>
            </a:r>
          </a:p>
        </p:txBody>
      </p:sp>
      <p:sp>
        <p:nvSpPr>
          <p:cNvPr id="3" name="Subtitle 2">
            <a:extLst>
              <a:ext uri="{FF2B5EF4-FFF2-40B4-BE49-F238E27FC236}">
                <a16:creationId xmlns:a16="http://schemas.microsoft.com/office/drawing/2014/main" id="{81F9EB4F-897B-3442-32FC-8E451227F7C3}"/>
              </a:ext>
            </a:extLst>
          </p:cNvPr>
          <p:cNvSpPr>
            <a:spLocks noGrp="1"/>
          </p:cNvSpPr>
          <p:nvPr>
            <p:ph type="subTitle" idx="1"/>
          </p:nvPr>
        </p:nvSpPr>
        <p:spPr>
          <a:xfrm>
            <a:off x="649357" y="1683026"/>
            <a:ext cx="10991781" cy="4409799"/>
          </a:xfrm>
        </p:spPr>
        <p:txBody>
          <a:bodyPr/>
          <a:lstStyle/>
          <a:p>
            <a:r>
              <a:rPr lang="en-US" b="1" dirty="0"/>
              <a:t>Year 3: Market Leadership</a:t>
            </a:r>
            <a:endParaRPr lang="en-US" dirty="0"/>
          </a:p>
          <a:p>
            <a:pPr>
              <a:buFont typeface="Arial" panose="020B0604020202020204" pitchFamily="34" charset="0"/>
              <a:buChar char="•"/>
            </a:pPr>
            <a:r>
              <a:rPr lang="en-US" b="1" dirty="0" err="1"/>
              <a:t>Goals:</a:t>
            </a:r>
            <a:r>
              <a:rPr lang="en-US" dirty="0" err="1"/>
              <a:t>Achieve</a:t>
            </a:r>
            <a:r>
              <a:rPr lang="en-US" dirty="0"/>
              <a:t> significant market penetration and brand </a:t>
            </a:r>
            <a:r>
              <a:rPr lang="en-US" dirty="0" err="1"/>
              <a:t>recognition.Introduce</a:t>
            </a:r>
            <a:r>
              <a:rPr lang="en-US" dirty="0"/>
              <a:t> premium features and </a:t>
            </a:r>
            <a:r>
              <a:rPr lang="en-US" dirty="0" err="1"/>
              <a:t>services.Optimize</a:t>
            </a:r>
            <a:r>
              <a:rPr lang="en-US" dirty="0"/>
              <a:t> revenue streams and </a:t>
            </a:r>
            <a:r>
              <a:rPr lang="en-US" dirty="0" err="1"/>
              <a:t>profitability.Expand</a:t>
            </a:r>
            <a:r>
              <a:rPr lang="en-US" dirty="0"/>
              <a:t> to additional regions and market segments.</a:t>
            </a:r>
          </a:p>
          <a:p>
            <a:endParaRPr lang="en-US" dirty="0"/>
          </a:p>
        </p:txBody>
      </p:sp>
      <p:pic>
        <p:nvPicPr>
          <p:cNvPr id="5" name="Picture 4">
            <a:extLst>
              <a:ext uri="{FF2B5EF4-FFF2-40B4-BE49-F238E27FC236}">
                <a16:creationId xmlns:a16="http://schemas.microsoft.com/office/drawing/2014/main" id="{65A96A10-7E10-A57B-3635-FEC6A04A08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8767" y="4000568"/>
            <a:ext cx="8992958" cy="1908313"/>
          </a:xfrm>
          <a:prstGeom prst="rect">
            <a:avLst/>
          </a:prstGeom>
        </p:spPr>
      </p:pic>
    </p:spTree>
    <p:extLst>
      <p:ext uri="{BB962C8B-B14F-4D97-AF65-F5344CB8AC3E}">
        <p14:creationId xmlns:p14="http://schemas.microsoft.com/office/powerpoint/2010/main" val="2268039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30433D0-2041-5B3C-5EFF-27603FB1A79C}"/>
              </a:ext>
            </a:extLst>
          </p:cNvPr>
          <p:cNvSpPr>
            <a:spLocks noGrp="1"/>
          </p:cNvSpPr>
          <p:nvPr>
            <p:ph type="subTitle" idx="1"/>
          </p:nvPr>
        </p:nvSpPr>
        <p:spPr>
          <a:xfrm>
            <a:off x="602697" y="238539"/>
            <a:ext cx="4764433" cy="424070"/>
          </a:xfrm>
        </p:spPr>
        <p:txBody>
          <a:bodyPr/>
          <a:lstStyle/>
          <a:p>
            <a:r>
              <a:rPr lang="en-US" dirty="0"/>
              <a:t>Capital Expenditures (CAPEX):</a:t>
            </a:r>
          </a:p>
        </p:txBody>
      </p:sp>
      <p:sp>
        <p:nvSpPr>
          <p:cNvPr id="4" name="Subtitle 2">
            <a:extLst>
              <a:ext uri="{FF2B5EF4-FFF2-40B4-BE49-F238E27FC236}">
                <a16:creationId xmlns:a16="http://schemas.microsoft.com/office/drawing/2014/main" id="{19A9F647-F2B5-8476-5FBB-AF2796C71AEF}"/>
              </a:ext>
            </a:extLst>
          </p:cNvPr>
          <p:cNvSpPr txBox="1">
            <a:spLocks/>
          </p:cNvSpPr>
          <p:nvPr/>
        </p:nvSpPr>
        <p:spPr>
          <a:xfrm>
            <a:off x="8044071" y="662609"/>
            <a:ext cx="3545232" cy="4028661"/>
          </a:xfrm>
          <a:prstGeom prst="rect">
            <a:avLst/>
          </a:prstGeom>
        </p:spPr>
        <p:txBody>
          <a:bodyPr vert="horz" wrap="square" lIns="0" tIns="0" rIns="0" bIns="0" rtlCol="0">
            <a:normAutofit/>
          </a:bodyPr>
          <a:lstStyle>
            <a:lvl1pPr marL="0" indent="0" algn="l" defTabSz="914400" rtl="0" eaLnBrk="1" latinLnBrk="0" hangingPunct="1">
              <a:lnSpc>
                <a:spcPct val="100000"/>
              </a:lnSpc>
              <a:spcBef>
                <a:spcPts val="1000"/>
              </a:spcBef>
              <a:spcAft>
                <a:spcPts val="800"/>
              </a:spcAft>
              <a:buFont typeface="Arial" panose="020B0604020202020204" pitchFamily="34" charset="0"/>
              <a:buNone/>
              <a:defRPr sz="2400" kern="1200">
                <a:solidFill>
                  <a:schemeClr val="tx1">
                    <a:alpha val="80000"/>
                  </a:schemeClr>
                </a:solidFill>
                <a:latin typeface="+mn-lt"/>
                <a:ea typeface="+mn-ea"/>
                <a:cs typeface="+mn-cs"/>
              </a:defRPr>
            </a:lvl1pPr>
            <a:lvl2pPr marL="457200" indent="0" algn="ctr" defTabSz="914400" rtl="0" eaLnBrk="1" latinLnBrk="0" hangingPunct="1">
              <a:lnSpc>
                <a:spcPct val="110000"/>
              </a:lnSpc>
              <a:spcBef>
                <a:spcPts val="500"/>
              </a:spcBef>
              <a:spcAft>
                <a:spcPts val="800"/>
              </a:spcAft>
              <a:buFont typeface="Arial" panose="020B0604020202020204" pitchFamily="34" charset="0"/>
              <a:buNone/>
              <a:defRPr sz="2000" kern="1200">
                <a:solidFill>
                  <a:schemeClr val="tx1">
                    <a:alpha val="60000"/>
                  </a:schemeClr>
                </a:solidFill>
                <a:latin typeface="+mn-lt"/>
                <a:ea typeface="+mn-ea"/>
                <a:cs typeface="+mn-cs"/>
              </a:defRPr>
            </a:lvl2pPr>
            <a:lvl3pPr marL="914400" indent="0" algn="ctr" defTabSz="914400" rtl="0" eaLnBrk="1" latinLnBrk="0" hangingPunct="1">
              <a:lnSpc>
                <a:spcPct val="110000"/>
              </a:lnSpc>
              <a:spcBef>
                <a:spcPts val="500"/>
              </a:spcBef>
              <a:spcAft>
                <a:spcPts val="800"/>
              </a:spcAft>
              <a:buFont typeface="Arial" panose="020B0604020202020204" pitchFamily="34" charset="0"/>
              <a:buNone/>
              <a:defRPr sz="1800" kern="1200">
                <a:solidFill>
                  <a:schemeClr val="tx1">
                    <a:alpha val="60000"/>
                  </a:schemeClr>
                </a:solidFill>
                <a:latin typeface="+mn-lt"/>
                <a:ea typeface="+mn-ea"/>
                <a:cs typeface="+mn-cs"/>
              </a:defRPr>
            </a:lvl3pPr>
            <a:lvl4pPr marL="1371600" indent="0" algn="ctr" defTabSz="914400" rtl="0" eaLnBrk="1" latinLnBrk="0" hangingPunct="1">
              <a:lnSpc>
                <a:spcPct val="110000"/>
              </a:lnSpc>
              <a:spcBef>
                <a:spcPts val="500"/>
              </a:spcBef>
              <a:spcAft>
                <a:spcPts val="800"/>
              </a:spcAft>
              <a:buFont typeface="Arial" panose="020B0604020202020204" pitchFamily="34" charset="0"/>
              <a:buNone/>
              <a:defRPr sz="1600" kern="1200">
                <a:solidFill>
                  <a:schemeClr val="tx1">
                    <a:alpha val="60000"/>
                  </a:schemeClr>
                </a:solidFill>
                <a:latin typeface="+mn-lt"/>
                <a:ea typeface="+mn-ea"/>
                <a:cs typeface="+mn-cs"/>
              </a:defRPr>
            </a:lvl4pPr>
            <a:lvl5pPr marL="1828800" indent="0" algn="ctr" defTabSz="914400" rtl="0" eaLnBrk="1" latinLnBrk="0" hangingPunct="1">
              <a:lnSpc>
                <a:spcPct val="110000"/>
              </a:lnSpc>
              <a:spcBef>
                <a:spcPts val="500"/>
              </a:spcBef>
              <a:spcAft>
                <a:spcPts val="800"/>
              </a:spcAft>
              <a:buFont typeface="Arial" panose="020B0604020202020204" pitchFamily="34" charset="0"/>
              <a:buNone/>
              <a:defRPr sz="1600" kern="1200">
                <a:solidFill>
                  <a:schemeClr val="tx1">
                    <a:alpha val="60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Year 3:</a:t>
            </a:r>
          </a:p>
          <a:p>
            <a:pPr marL="342900" indent="-342900">
              <a:buFont typeface="Arial" panose="020B0604020202020204" pitchFamily="34" charset="0"/>
              <a:buChar char="•"/>
            </a:pPr>
            <a:r>
              <a:rPr lang="en-US" dirty="0"/>
              <a:t>Advanced AI Development: ₹1.05 Crore</a:t>
            </a:r>
          </a:p>
          <a:p>
            <a:pPr marL="342900" indent="-342900">
              <a:buFont typeface="Arial" panose="020B0604020202020204" pitchFamily="34" charset="0"/>
              <a:buChar char="•"/>
            </a:pPr>
            <a:r>
              <a:rPr lang="en-US" dirty="0"/>
              <a:t>Geographic Expansion: ₹70 Lakh</a:t>
            </a:r>
          </a:p>
          <a:p>
            <a:pPr marL="342900" indent="-342900">
              <a:buFont typeface="Arial" panose="020B0604020202020204" pitchFamily="34" charset="0"/>
              <a:buChar char="•"/>
            </a:pPr>
            <a:r>
              <a:rPr lang="en-US" dirty="0"/>
              <a:t>New Product Lines: ₹52.5 Lakh</a:t>
            </a:r>
          </a:p>
        </p:txBody>
      </p:sp>
      <p:sp>
        <p:nvSpPr>
          <p:cNvPr id="5" name="Subtitle 2">
            <a:extLst>
              <a:ext uri="{FF2B5EF4-FFF2-40B4-BE49-F238E27FC236}">
                <a16:creationId xmlns:a16="http://schemas.microsoft.com/office/drawing/2014/main" id="{358EF3E2-F72B-59BC-58F6-040B30D4E43B}"/>
              </a:ext>
            </a:extLst>
          </p:cNvPr>
          <p:cNvSpPr txBox="1">
            <a:spLocks/>
          </p:cNvSpPr>
          <p:nvPr/>
        </p:nvSpPr>
        <p:spPr>
          <a:xfrm>
            <a:off x="602697" y="682487"/>
            <a:ext cx="3545234" cy="3425687"/>
          </a:xfrm>
          <a:prstGeom prst="rect">
            <a:avLst/>
          </a:prstGeom>
        </p:spPr>
        <p:txBody>
          <a:bodyPr vert="horz" wrap="square" lIns="0" tIns="0" rIns="0" bIns="0" rtlCol="0">
            <a:normAutofit/>
          </a:bodyPr>
          <a:lstStyle>
            <a:lvl1pPr marL="0" indent="0" algn="l" defTabSz="914400" rtl="0" eaLnBrk="1" latinLnBrk="0" hangingPunct="1">
              <a:lnSpc>
                <a:spcPct val="100000"/>
              </a:lnSpc>
              <a:spcBef>
                <a:spcPts val="1000"/>
              </a:spcBef>
              <a:spcAft>
                <a:spcPts val="800"/>
              </a:spcAft>
              <a:buFont typeface="Arial" panose="020B0604020202020204" pitchFamily="34" charset="0"/>
              <a:buNone/>
              <a:defRPr sz="2400" kern="1200">
                <a:solidFill>
                  <a:schemeClr val="tx1">
                    <a:alpha val="80000"/>
                  </a:schemeClr>
                </a:solidFill>
                <a:latin typeface="+mn-lt"/>
                <a:ea typeface="+mn-ea"/>
                <a:cs typeface="+mn-cs"/>
              </a:defRPr>
            </a:lvl1pPr>
            <a:lvl2pPr marL="457200" indent="0" algn="ctr" defTabSz="914400" rtl="0" eaLnBrk="1" latinLnBrk="0" hangingPunct="1">
              <a:lnSpc>
                <a:spcPct val="110000"/>
              </a:lnSpc>
              <a:spcBef>
                <a:spcPts val="500"/>
              </a:spcBef>
              <a:spcAft>
                <a:spcPts val="800"/>
              </a:spcAft>
              <a:buFont typeface="Arial" panose="020B0604020202020204" pitchFamily="34" charset="0"/>
              <a:buNone/>
              <a:defRPr sz="2000" kern="1200">
                <a:solidFill>
                  <a:schemeClr val="tx1">
                    <a:alpha val="60000"/>
                  </a:schemeClr>
                </a:solidFill>
                <a:latin typeface="+mn-lt"/>
                <a:ea typeface="+mn-ea"/>
                <a:cs typeface="+mn-cs"/>
              </a:defRPr>
            </a:lvl2pPr>
            <a:lvl3pPr marL="914400" indent="0" algn="ctr" defTabSz="914400" rtl="0" eaLnBrk="1" latinLnBrk="0" hangingPunct="1">
              <a:lnSpc>
                <a:spcPct val="110000"/>
              </a:lnSpc>
              <a:spcBef>
                <a:spcPts val="500"/>
              </a:spcBef>
              <a:spcAft>
                <a:spcPts val="800"/>
              </a:spcAft>
              <a:buFont typeface="Arial" panose="020B0604020202020204" pitchFamily="34" charset="0"/>
              <a:buNone/>
              <a:defRPr sz="1800" kern="1200">
                <a:solidFill>
                  <a:schemeClr val="tx1">
                    <a:alpha val="60000"/>
                  </a:schemeClr>
                </a:solidFill>
                <a:latin typeface="+mn-lt"/>
                <a:ea typeface="+mn-ea"/>
                <a:cs typeface="+mn-cs"/>
              </a:defRPr>
            </a:lvl3pPr>
            <a:lvl4pPr marL="1371600" indent="0" algn="ctr" defTabSz="914400" rtl="0" eaLnBrk="1" latinLnBrk="0" hangingPunct="1">
              <a:lnSpc>
                <a:spcPct val="110000"/>
              </a:lnSpc>
              <a:spcBef>
                <a:spcPts val="500"/>
              </a:spcBef>
              <a:spcAft>
                <a:spcPts val="800"/>
              </a:spcAft>
              <a:buFont typeface="Arial" panose="020B0604020202020204" pitchFamily="34" charset="0"/>
              <a:buNone/>
              <a:defRPr sz="1600" kern="1200">
                <a:solidFill>
                  <a:schemeClr val="tx1">
                    <a:alpha val="60000"/>
                  </a:schemeClr>
                </a:solidFill>
                <a:latin typeface="+mn-lt"/>
                <a:ea typeface="+mn-ea"/>
                <a:cs typeface="+mn-cs"/>
              </a:defRPr>
            </a:lvl4pPr>
            <a:lvl5pPr marL="1828800" indent="0" algn="ctr" defTabSz="914400" rtl="0" eaLnBrk="1" latinLnBrk="0" hangingPunct="1">
              <a:lnSpc>
                <a:spcPct val="110000"/>
              </a:lnSpc>
              <a:spcBef>
                <a:spcPts val="500"/>
              </a:spcBef>
              <a:spcAft>
                <a:spcPts val="800"/>
              </a:spcAft>
              <a:buFont typeface="Arial" panose="020B0604020202020204" pitchFamily="34" charset="0"/>
              <a:buNone/>
              <a:defRPr sz="1600" kern="1200">
                <a:solidFill>
                  <a:schemeClr val="tx1">
                    <a:alpha val="60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Year 1:</a:t>
            </a:r>
          </a:p>
          <a:p>
            <a:pPr marL="342900" indent="-342900">
              <a:buFont typeface="Arial" panose="020B0604020202020204" pitchFamily="34" charset="0"/>
              <a:buChar char="•"/>
            </a:pPr>
            <a:r>
              <a:rPr lang="en-US" dirty="0"/>
              <a:t>Technology Development: ₹1 Crore</a:t>
            </a:r>
          </a:p>
          <a:p>
            <a:pPr marL="342900" indent="-342900">
              <a:buFont typeface="Arial" panose="020B0604020202020204" pitchFamily="34" charset="0"/>
              <a:buChar char="•"/>
            </a:pPr>
            <a:r>
              <a:rPr lang="en-US" dirty="0"/>
              <a:t>Infrastructure Setup: ₹35 Lakh</a:t>
            </a:r>
          </a:p>
          <a:p>
            <a:pPr marL="342900" indent="-342900">
              <a:buFont typeface="Arial" panose="020B0604020202020204" pitchFamily="34" charset="0"/>
              <a:buChar char="•"/>
            </a:pPr>
            <a:r>
              <a:rPr lang="en-US" dirty="0"/>
              <a:t>Initial Marketing and Branding: ₹35 Lakh</a:t>
            </a:r>
          </a:p>
        </p:txBody>
      </p:sp>
      <p:sp>
        <p:nvSpPr>
          <p:cNvPr id="6" name="Subtitle 2">
            <a:extLst>
              <a:ext uri="{FF2B5EF4-FFF2-40B4-BE49-F238E27FC236}">
                <a16:creationId xmlns:a16="http://schemas.microsoft.com/office/drawing/2014/main" id="{AE2C02B4-D348-C983-63E6-A058E8A28F59}"/>
              </a:ext>
            </a:extLst>
          </p:cNvPr>
          <p:cNvSpPr txBox="1">
            <a:spLocks/>
          </p:cNvSpPr>
          <p:nvPr/>
        </p:nvSpPr>
        <p:spPr>
          <a:xfrm>
            <a:off x="4326419" y="682487"/>
            <a:ext cx="3545235" cy="5936974"/>
          </a:xfrm>
          <a:prstGeom prst="rect">
            <a:avLst/>
          </a:prstGeom>
        </p:spPr>
        <p:txBody>
          <a:bodyPr vert="horz" wrap="square" lIns="0" tIns="0" rIns="0" bIns="0" rtlCol="0">
            <a:normAutofit/>
          </a:bodyPr>
          <a:lstStyle>
            <a:lvl1pPr marL="0" indent="0" algn="l" defTabSz="914400" rtl="0" eaLnBrk="1" latinLnBrk="0" hangingPunct="1">
              <a:lnSpc>
                <a:spcPct val="100000"/>
              </a:lnSpc>
              <a:spcBef>
                <a:spcPts val="1000"/>
              </a:spcBef>
              <a:spcAft>
                <a:spcPts val="800"/>
              </a:spcAft>
              <a:buFont typeface="Arial" panose="020B0604020202020204" pitchFamily="34" charset="0"/>
              <a:buNone/>
              <a:defRPr sz="2400" kern="1200">
                <a:solidFill>
                  <a:schemeClr val="tx1">
                    <a:alpha val="80000"/>
                  </a:schemeClr>
                </a:solidFill>
                <a:latin typeface="+mn-lt"/>
                <a:ea typeface="+mn-ea"/>
                <a:cs typeface="+mn-cs"/>
              </a:defRPr>
            </a:lvl1pPr>
            <a:lvl2pPr marL="457200" indent="0" algn="ctr" defTabSz="914400" rtl="0" eaLnBrk="1" latinLnBrk="0" hangingPunct="1">
              <a:lnSpc>
                <a:spcPct val="110000"/>
              </a:lnSpc>
              <a:spcBef>
                <a:spcPts val="500"/>
              </a:spcBef>
              <a:spcAft>
                <a:spcPts val="800"/>
              </a:spcAft>
              <a:buFont typeface="Arial" panose="020B0604020202020204" pitchFamily="34" charset="0"/>
              <a:buNone/>
              <a:defRPr sz="2000" kern="1200">
                <a:solidFill>
                  <a:schemeClr val="tx1">
                    <a:alpha val="60000"/>
                  </a:schemeClr>
                </a:solidFill>
                <a:latin typeface="+mn-lt"/>
                <a:ea typeface="+mn-ea"/>
                <a:cs typeface="+mn-cs"/>
              </a:defRPr>
            </a:lvl2pPr>
            <a:lvl3pPr marL="914400" indent="0" algn="ctr" defTabSz="914400" rtl="0" eaLnBrk="1" latinLnBrk="0" hangingPunct="1">
              <a:lnSpc>
                <a:spcPct val="110000"/>
              </a:lnSpc>
              <a:spcBef>
                <a:spcPts val="500"/>
              </a:spcBef>
              <a:spcAft>
                <a:spcPts val="800"/>
              </a:spcAft>
              <a:buFont typeface="Arial" panose="020B0604020202020204" pitchFamily="34" charset="0"/>
              <a:buNone/>
              <a:defRPr sz="1800" kern="1200">
                <a:solidFill>
                  <a:schemeClr val="tx1">
                    <a:alpha val="60000"/>
                  </a:schemeClr>
                </a:solidFill>
                <a:latin typeface="+mn-lt"/>
                <a:ea typeface="+mn-ea"/>
                <a:cs typeface="+mn-cs"/>
              </a:defRPr>
            </a:lvl3pPr>
            <a:lvl4pPr marL="1371600" indent="0" algn="ctr" defTabSz="914400" rtl="0" eaLnBrk="1" latinLnBrk="0" hangingPunct="1">
              <a:lnSpc>
                <a:spcPct val="110000"/>
              </a:lnSpc>
              <a:spcBef>
                <a:spcPts val="500"/>
              </a:spcBef>
              <a:spcAft>
                <a:spcPts val="800"/>
              </a:spcAft>
              <a:buFont typeface="Arial" panose="020B0604020202020204" pitchFamily="34" charset="0"/>
              <a:buNone/>
              <a:defRPr sz="1600" kern="1200">
                <a:solidFill>
                  <a:schemeClr val="tx1">
                    <a:alpha val="60000"/>
                  </a:schemeClr>
                </a:solidFill>
                <a:latin typeface="+mn-lt"/>
                <a:ea typeface="+mn-ea"/>
                <a:cs typeface="+mn-cs"/>
              </a:defRPr>
            </a:lvl4pPr>
            <a:lvl5pPr marL="1828800" indent="0" algn="ctr" defTabSz="914400" rtl="0" eaLnBrk="1" latinLnBrk="0" hangingPunct="1">
              <a:lnSpc>
                <a:spcPct val="110000"/>
              </a:lnSpc>
              <a:spcBef>
                <a:spcPts val="500"/>
              </a:spcBef>
              <a:spcAft>
                <a:spcPts val="800"/>
              </a:spcAft>
              <a:buFont typeface="Arial" panose="020B0604020202020204" pitchFamily="34" charset="0"/>
              <a:buNone/>
              <a:defRPr sz="1600" kern="1200">
                <a:solidFill>
                  <a:schemeClr val="tx1">
                    <a:alpha val="60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Year 2:</a:t>
            </a:r>
          </a:p>
          <a:p>
            <a:pPr marL="342900" indent="-342900">
              <a:buFont typeface="Arial" panose="020B0604020202020204" pitchFamily="34" charset="0"/>
              <a:buChar char="•"/>
            </a:pPr>
            <a:r>
              <a:rPr lang="en-US" dirty="0"/>
              <a:t>Feature Enhancements: ₹70 Lakh</a:t>
            </a:r>
          </a:p>
          <a:p>
            <a:pPr marL="342900" indent="-342900">
              <a:buFont typeface="Arial" panose="020B0604020202020204" pitchFamily="34" charset="0"/>
              <a:buChar char="•"/>
            </a:pPr>
            <a:r>
              <a:rPr lang="en-US" dirty="0"/>
              <a:t>Scaling Infrastructure: ₹35 Lakh</a:t>
            </a:r>
          </a:p>
          <a:p>
            <a:pPr marL="342900" indent="-342900">
              <a:buFont typeface="Arial" panose="020B0604020202020204" pitchFamily="34" charset="0"/>
              <a:buChar char="•"/>
            </a:pPr>
            <a:r>
              <a:rPr lang="en-US" dirty="0"/>
              <a:t>Market Expansion: ₹52.5 Lakh</a:t>
            </a:r>
          </a:p>
        </p:txBody>
      </p:sp>
      <p:pic>
        <p:nvPicPr>
          <p:cNvPr id="10" name="Picture 9">
            <a:extLst>
              <a:ext uri="{FF2B5EF4-FFF2-40B4-BE49-F238E27FC236}">
                <a16:creationId xmlns:a16="http://schemas.microsoft.com/office/drawing/2014/main" id="{2FF2E11D-F549-D717-3EB5-213DC03846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3680" y="4426227"/>
            <a:ext cx="10155001" cy="1769164"/>
          </a:xfrm>
          <a:prstGeom prst="rect">
            <a:avLst/>
          </a:prstGeom>
        </p:spPr>
      </p:pic>
    </p:spTree>
    <p:extLst>
      <p:ext uri="{BB962C8B-B14F-4D97-AF65-F5344CB8AC3E}">
        <p14:creationId xmlns:p14="http://schemas.microsoft.com/office/powerpoint/2010/main" val="4071446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BF49C-5C7A-CB17-0EE4-447BD9E5BA48}"/>
              </a:ext>
            </a:extLst>
          </p:cNvPr>
          <p:cNvSpPr>
            <a:spLocks noGrp="1"/>
          </p:cNvSpPr>
          <p:nvPr>
            <p:ph type="ctrTitle"/>
          </p:nvPr>
        </p:nvSpPr>
        <p:spPr>
          <a:xfrm>
            <a:off x="172278" y="366394"/>
            <a:ext cx="12019721" cy="945571"/>
          </a:xfrm>
        </p:spPr>
        <p:txBody>
          <a:bodyPr>
            <a:normAutofit/>
          </a:bodyPr>
          <a:lstStyle/>
          <a:p>
            <a:r>
              <a:rPr lang="en-US" sz="4400" dirty="0"/>
              <a:t>Funding Needs, Use of Funds &amp; Proposed Valuation</a:t>
            </a:r>
          </a:p>
        </p:txBody>
      </p:sp>
      <p:sp>
        <p:nvSpPr>
          <p:cNvPr id="3" name="Subtitle 2">
            <a:extLst>
              <a:ext uri="{FF2B5EF4-FFF2-40B4-BE49-F238E27FC236}">
                <a16:creationId xmlns:a16="http://schemas.microsoft.com/office/drawing/2014/main" id="{DA3ECEFB-46AB-514D-9A29-E7799F464A9D}"/>
              </a:ext>
            </a:extLst>
          </p:cNvPr>
          <p:cNvSpPr>
            <a:spLocks noGrp="1"/>
          </p:cNvSpPr>
          <p:nvPr>
            <p:ph type="subTitle" idx="1"/>
          </p:nvPr>
        </p:nvSpPr>
        <p:spPr>
          <a:xfrm>
            <a:off x="463827" y="1457739"/>
            <a:ext cx="3432312" cy="4635086"/>
          </a:xfrm>
        </p:spPr>
        <p:txBody>
          <a:bodyPr>
            <a:normAutofit lnSpcReduction="10000"/>
          </a:bodyPr>
          <a:lstStyle/>
          <a:p>
            <a:r>
              <a:rPr lang="en-US" b="1" dirty="0"/>
              <a:t>Total Amount to Raise:</a:t>
            </a:r>
            <a:r>
              <a:rPr lang="en-US" dirty="0"/>
              <a:t> ₹10 Crore</a:t>
            </a:r>
          </a:p>
          <a:p>
            <a:r>
              <a:rPr lang="en-US" b="1" dirty="0"/>
              <a:t>Technology Development and Enhancements:</a:t>
            </a:r>
            <a:r>
              <a:rPr lang="en-US" dirty="0"/>
              <a:t> ₹3 Crore</a:t>
            </a:r>
          </a:p>
          <a:p>
            <a:r>
              <a:rPr lang="en-US" b="1" dirty="0"/>
              <a:t>Marketing and User Acquisition:</a:t>
            </a:r>
            <a:r>
              <a:rPr lang="en-US" dirty="0"/>
              <a:t> ₹3 Crore</a:t>
            </a:r>
          </a:p>
          <a:p>
            <a:r>
              <a:rPr lang="en-US" b="1" dirty="0"/>
              <a:t>Operational Costs:</a:t>
            </a:r>
            <a:r>
              <a:rPr lang="en-US" dirty="0"/>
              <a:t> ₹2 Crore</a:t>
            </a:r>
          </a:p>
          <a:p>
            <a:r>
              <a:rPr lang="en-US" b="1" dirty="0"/>
              <a:t>Expansion and Scaling:</a:t>
            </a:r>
            <a:r>
              <a:rPr lang="en-US" dirty="0"/>
              <a:t> ₹2 Crore</a:t>
            </a:r>
          </a:p>
        </p:txBody>
      </p:sp>
      <p:sp>
        <p:nvSpPr>
          <p:cNvPr id="4" name="TextBox 3">
            <a:extLst>
              <a:ext uri="{FF2B5EF4-FFF2-40B4-BE49-F238E27FC236}">
                <a16:creationId xmlns:a16="http://schemas.microsoft.com/office/drawing/2014/main" id="{04ABED40-D6B1-69A9-0147-A93B5865913B}"/>
              </a:ext>
            </a:extLst>
          </p:cNvPr>
          <p:cNvSpPr txBox="1"/>
          <p:nvPr/>
        </p:nvSpPr>
        <p:spPr>
          <a:xfrm>
            <a:off x="4505738" y="1417982"/>
            <a:ext cx="6824871" cy="4801314"/>
          </a:xfrm>
          <a:prstGeom prst="rect">
            <a:avLst/>
          </a:prstGeom>
          <a:noFill/>
        </p:spPr>
        <p:txBody>
          <a:bodyPr wrap="square" rtlCol="0">
            <a:spAutoFit/>
          </a:bodyPr>
          <a:lstStyle/>
          <a:p>
            <a:r>
              <a:rPr lang="en-US" dirty="0"/>
              <a:t>Currently, there are no co-investors committed.</a:t>
            </a:r>
          </a:p>
          <a:p>
            <a:r>
              <a:rPr lang="en-US" b="1" dirty="0"/>
              <a:t>Duration of Funds:</a:t>
            </a:r>
            <a:r>
              <a:rPr lang="en-US" dirty="0"/>
              <a:t> 18 months</a:t>
            </a:r>
          </a:p>
          <a:p>
            <a:r>
              <a:rPr lang="en-US" b="1" dirty="0"/>
              <a:t>Expected Achievements:</a:t>
            </a:r>
            <a:endParaRPr lang="en-US" dirty="0"/>
          </a:p>
          <a:p>
            <a:pPr>
              <a:buFont typeface="Arial" panose="020B0604020202020204" pitchFamily="34" charset="0"/>
              <a:buChar char="•"/>
            </a:pPr>
            <a:r>
              <a:rPr lang="en-US" b="1" dirty="0"/>
              <a:t>User Base:</a:t>
            </a:r>
            <a:r>
              <a:rPr lang="en-US" dirty="0"/>
              <a:t> Grow to 50,000 active users</a:t>
            </a:r>
          </a:p>
          <a:p>
            <a:pPr>
              <a:buFont typeface="Arial" panose="020B0604020202020204" pitchFamily="34" charset="0"/>
              <a:buChar char="•"/>
            </a:pPr>
            <a:r>
              <a:rPr lang="en-US" b="1" dirty="0"/>
              <a:t>Revenue:</a:t>
            </a:r>
            <a:r>
              <a:rPr lang="en-US" dirty="0"/>
              <a:t> Generate ₹7.5 Crore in revenue</a:t>
            </a:r>
          </a:p>
          <a:p>
            <a:pPr>
              <a:buFont typeface="Arial" panose="020B0604020202020204" pitchFamily="34" charset="0"/>
              <a:buChar char="•"/>
            </a:pPr>
            <a:r>
              <a:rPr lang="en-US" b="1" dirty="0"/>
              <a:t>Market Penetration:</a:t>
            </a:r>
            <a:r>
              <a:rPr lang="en-US" dirty="0"/>
              <a:t> Establish a strong presence in major cities and expand to tier-2 and tier-3 cities</a:t>
            </a:r>
          </a:p>
          <a:p>
            <a:pPr>
              <a:buFont typeface="Arial" panose="020B0604020202020204" pitchFamily="34" charset="0"/>
              <a:buChar char="•"/>
            </a:pPr>
            <a:r>
              <a:rPr lang="en-US" b="1" dirty="0"/>
              <a:t>Product Development:</a:t>
            </a:r>
            <a:r>
              <a:rPr lang="en-US" dirty="0"/>
              <a:t> Launch premium features and enhanced AI capabilities</a:t>
            </a:r>
          </a:p>
          <a:p>
            <a:r>
              <a:rPr lang="en-US" b="1" dirty="0"/>
              <a:t>Future Funding Needs:</a:t>
            </a:r>
            <a:r>
              <a:rPr lang="en-US" dirty="0"/>
              <a:t> Post this initial funding, we plan to raise a Series A round of ₹15 Crore .</a:t>
            </a:r>
          </a:p>
          <a:p>
            <a:r>
              <a:rPr lang="en-US" b="1" dirty="0"/>
              <a:t>Purpose of Series A:</a:t>
            </a:r>
            <a:r>
              <a:rPr lang="en-US" dirty="0"/>
              <a:t> Further market expansion, advanced AI development, and scaling operations to accommodate a larger user base.</a:t>
            </a:r>
          </a:p>
          <a:p>
            <a:r>
              <a:rPr lang="en-US" b="1" dirty="0"/>
              <a:t>Proposed Valuation</a:t>
            </a:r>
          </a:p>
          <a:p>
            <a:r>
              <a:rPr lang="en-US" b="1" dirty="0"/>
              <a:t>Valuation for This Round:</a:t>
            </a:r>
            <a:r>
              <a:rPr lang="en-US" dirty="0"/>
              <a:t> ₹30 Crore </a:t>
            </a:r>
          </a:p>
          <a:p>
            <a:endParaRPr lang="en-US" dirty="0"/>
          </a:p>
        </p:txBody>
      </p:sp>
    </p:spTree>
    <p:extLst>
      <p:ext uri="{BB962C8B-B14F-4D97-AF65-F5344CB8AC3E}">
        <p14:creationId xmlns:p14="http://schemas.microsoft.com/office/powerpoint/2010/main" val="691523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794EC-5291-1FB9-341E-BC4AB7AA0761}"/>
              </a:ext>
            </a:extLst>
          </p:cNvPr>
          <p:cNvSpPr>
            <a:spLocks noGrp="1"/>
          </p:cNvSpPr>
          <p:nvPr>
            <p:ph type="ctrTitle"/>
          </p:nvPr>
        </p:nvSpPr>
        <p:spPr>
          <a:xfrm>
            <a:off x="198783" y="366395"/>
            <a:ext cx="11794434" cy="1621432"/>
          </a:xfrm>
        </p:spPr>
        <p:txBody>
          <a:bodyPr>
            <a:normAutofit/>
          </a:bodyPr>
          <a:lstStyle/>
          <a:p>
            <a:r>
              <a:rPr lang="en-US" sz="4800" dirty="0"/>
              <a:t>Current Equity Structure, Fundraising History, and Investors</a:t>
            </a:r>
          </a:p>
        </p:txBody>
      </p:sp>
      <p:sp>
        <p:nvSpPr>
          <p:cNvPr id="3" name="Subtitle 2">
            <a:extLst>
              <a:ext uri="{FF2B5EF4-FFF2-40B4-BE49-F238E27FC236}">
                <a16:creationId xmlns:a16="http://schemas.microsoft.com/office/drawing/2014/main" id="{70E57BBD-4665-0A8E-B1D5-35E538DCF17E}"/>
              </a:ext>
            </a:extLst>
          </p:cNvPr>
          <p:cNvSpPr>
            <a:spLocks noGrp="1"/>
          </p:cNvSpPr>
          <p:nvPr>
            <p:ph type="subTitle" idx="1"/>
          </p:nvPr>
        </p:nvSpPr>
        <p:spPr>
          <a:xfrm>
            <a:off x="861392" y="5362088"/>
            <a:ext cx="10302668" cy="1222651"/>
          </a:xfrm>
        </p:spPr>
        <p:txBody>
          <a:bodyPr/>
          <a:lstStyle/>
          <a:p>
            <a:r>
              <a:rPr lang="en-US" dirty="0"/>
              <a:t>Currently no investors.</a:t>
            </a:r>
          </a:p>
        </p:txBody>
      </p:sp>
      <p:pic>
        <p:nvPicPr>
          <p:cNvPr id="7" name="Picture 6">
            <a:extLst>
              <a:ext uri="{FF2B5EF4-FFF2-40B4-BE49-F238E27FC236}">
                <a16:creationId xmlns:a16="http://schemas.microsoft.com/office/drawing/2014/main" id="{B653ED86-00C4-80CD-E1E1-394E179615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392" y="2393822"/>
            <a:ext cx="9793356" cy="2562271"/>
          </a:xfrm>
          <a:prstGeom prst="rect">
            <a:avLst/>
          </a:prstGeom>
        </p:spPr>
      </p:pic>
    </p:spTree>
    <p:extLst>
      <p:ext uri="{BB962C8B-B14F-4D97-AF65-F5344CB8AC3E}">
        <p14:creationId xmlns:p14="http://schemas.microsoft.com/office/powerpoint/2010/main" val="4171961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7970B-D706-1ED4-36E6-B7FC13AABFA2}"/>
              </a:ext>
            </a:extLst>
          </p:cNvPr>
          <p:cNvSpPr>
            <a:spLocks noGrp="1"/>
          </p:cNvSpPr>
          <p:nvPr>
            <p:ph type="ctrTitle"/>
          </p:nvPr>
        </p:nvSpPr>
        <p:spPr>
          <a:xfrm>
            <a:off x="530087" y="389840"/>
            <a:ext cx="11111049" cy="2954655"/>
          </a:xfrm>
        </p:spPr>
        <p:txBody>
          <a:bodyPr>
            <a:normAutofit/>
          </a:bodyPr>
          <a:lstStyle/>
          <a:p>
            <a:pPr algn="ctr"/>
            <a:r>
              <a:rPr lang="en-US" sz="5400" dirty="0"/>
              <a:t>Exit Options</a:t>
            </a:r>
          </a:p>
        </p:txBody>
      </p:sp>
      <p:sp>
        <p:nvSpPr>
          <p:cNvPr id="3" name="Subtitle 2">
            <a:extLst>
              <a:ext uri="{FF2B5EF4-FFF2-40B4-BE49-F238E27FC236}">
                <a16:creationId xmlns:a16="http://schemas.microsoft.com/office/drawing/2014/main" id="{0C93D5FD-79D6-71E5-1FF9-0A256D210AA3}"/>
              </a:ext>
            </a:extLst>
          </p:cNvPr>
          <p:cNvSpPr>
            <a:spLocks noGrp="1"/>
          </p:cNvSpPr>
          <p:nvPr>
            <p:ph type="subTitle" idx="1"/>
          </p:nvPr>
        </p:nvSpPr>
        <p:spPr>
          <a:xfrm>
            <a:off x="550865" y="1378226"/>
            <a:ext cx="11090274" cy="4714599"/>
          </a:xfrm>
        </p:spPr>
        <p:txBody>
          <a:bodyPr/>
          <a:lstStyle/>
          <a:p>
            <a:r>
              <a:rPr lang="en-US" dirty="0"/>
              <a:t>Acquisition by Larger Legal Tech </a:t>
            </a:r>
            <a:r>
              <a:rPr lang="en-US" dirty="0" err="1"/>
              <a:t>Firms:</a:t>
            </a:r>
            <a:r>
              <a:rPr lang="en-US" b="1" dirty="0" err="1"/>
              <a:t>Potential</a:t>
            </a:r>
            <a:r>
              <a:rPr lang="en-US" b="1" dirty="0"/>
              <a:t> Buyers:</a:t>
            </a:r>
            <a:r>
              <a:rPr lang="en-US" dirty="0"/>
              <a:t> Established legal tech companies such as LexisNexis, Thomson Reuters (Westlaw), or Indian companies like </a:t>
            </a:r>
            <a:r>
              <a:rPr lang="en-US" dirty="0" err="1"/>
              <a:t>Manupatra</a:t>
            </a:r>
            <a:r>
              <a:rPr lang="en-US" dirty="0"/>
              <a:t> and </a:t>
            </a:r>
            <a:r>
              <a:rPr lang="en-US" dirty="0" err="1"/>
              <a:t>CaseMine</a:t>
            </a:r>
            <a:r>
              <a:rPr lang="en-US" dirty="0"/>
              <a:t>.</a:t>
            </a:r>
            <a:r>
              <a:rPr lang="en-US" b="1" dirty="0"/>
              <a:t> Rationale:</a:t>
            </a:r>
            <a:r>
              <a:rPr lang="en-US" dirty="0"/>
              <a:t> These companies might acquire the app to integrate advanced AI capabilities, expand their user base, and enhance their product offerings.</a:t>
            </a:r>
          </a:p>
          <a:p>
            <a:r>
              <a:rPr lang="en-US" dirty="0"/>
              <a:t>Initial Public Offering (IPO):</a:t>
            </a:r>
            <a:r>
              <a:rPr lang="en-US" b="1" dirty="0"/>
              <a:t>Potential Market:</a:t>
            </a:r>
            <a:r>
              <a:rPr lang="en-US" dirty="0"/>
              <a:t> Indian stock exchanges such as BSE or NSE.</a:t>
            </a:r>
            <a:r>
              <a:rPr lang="en-US" b="1" dirty="0"/>
              <a:t> Rationale:</a:t>
            </a:r>
            <a:r>
              <a:rPr lang="en-US" dirty="0"/>
              <a:t> If the app achieves significant market penetration and revenue growth, an IPO could be a viable exit strategy, providing liquidity to early investors and access to a broader capital base.</a:t>
            </a:r>
          </a:p>
          <a:p>
            <a:r>
              <a:rPr lang="en-US" dirty="0" err="1"/>
              <a:t>EXAMPLES:CaseMine</a:t>
            </a:r>
            <a:r>
              <a:rPr lang="en-US" dirty="0"/>
              <a:t> Acquisition by </a:t>
            </a:r>
            <a:r>
              <a:rPr lang="en-US" dirty="0" err="1"/>
              <a:t>Manupatra</a:t>
            </a:r>
            <a:r>
              <a:rPr lang="en-US" dirty="0"/>
              <a:t> (2018), Ravel Law Acquisition by LexisNexis (2017)</a:t>
            </a:r>
          </a:p>
        </p:txBody>
      </p:sp>
    </p:spTree>
    <p:extLst>
      <p:ext uri="{BB962C8B-B14F-4D97-AF65-F5344CB8AC3E}">
        <p14:creationId xmlns:p14="http://schemas.microsoft.com/office/powerpoint/2010/main" val="712384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FBBDEC0-476A-2C87-3721-E498632DAC92}"/>
              </a:ext>
            </a:extLst>
          </p:cNvPr>
          <p:cNvSpPr>
            <a:spLocks noGrp="1"/>
          </p:cNvSpPr>
          <p:nvPr>
            <p:ph type="subTitle" idx="1"/>
          </p:nvPr>
        </p:nvSpPr>
        <p:spPr>
          <a:xfrm>
            <a:off x="536927" y="573619"/>
            <a:ext cx="4945909" cy="5519206"/>
          </a:xfrm>
        </p:spPr>
        <p:txBody>
          <a:bodyPr vert="horz" wrap="square" lIns="0" tIns="0" rIns="0" bIns="0" rtlCol="0" anchor="t">
            <a:normAutofit/>
          </a:bodyPr>
          <a:lstStyle/>
          <a:p>
            <a:r>
              <a:rPr lang="en-GB" sz="2800" dirty="0">
                <a:solidFill>
                  <a:srgbClr val="FFFFFF">
                    <a:alpha val="80000"/>
                  </a:srgbClr>
                </a:solidFill>
                <a:latin typeface="Bookman Old Style"/>
              </a:rPr>
              <a:t>Manu Sankar P</a:t>
            </a:r>
          </a:p>
          <a:p>
            <a:pPr marL="457200" indent="-457200">
              <a:buFont typeface="Wingdings" panose="020B0604020202020204" pitchFamily="34" charset="0"/>
              <a:buChar char="v"/>
            </a:pPr>
            <a:r>
              <a:rPr lang="en-GB" sz="2800" dirty="0">
                <a:solidFill>
                  <a:srgbClr val="FFFFFF">
                    <a:alpha val="80000"/>
                  </a:srgbClr>
                </a:solidFill>
                <a:latin typeface="Bookman Old Style"/>
              </a:rPr>
              <a:t>CEO</a:t>
            </a:r>
          </a:p>
          <a:p>
            <a:pPr marL="457200" indent="-457200">
              <a:buFont typeface="Wingdings" panose="020B0604020202020204" pitchFamily="34" charset="0"/>
              <a:buChar char="v"/>
            </a:pPr>
            <a:r>
              <a:rPr lang="en-GB" b="1" dirty="0">
                <a:solidFill>
                  <a:srgbClr val="FFFFFF">
                    <a:alpha val="80000"/>
                  </a:srgbClr>
                </a:solidFill>
                <a:latin typeface="Bookman Old Style"/>
              </a:rPr>
              <a:t>Duties: </a:t>
            </a:r>
            <a:r>
              <a:rPr lang="en-GB" dirty="0">
                <a:solidFill>
                  <a:srgbClr val="FFFFFF">
                    <a:alpha val="80000"/>
                  </a:srgbClr>
                </a:solidFill>
                <a:latin typeface="Bookman Old Style"/>
              </a:rPr>
              <a:t>Strategic Vision and Leadership , Business Development ,Operations Management, Stake Holder Communication.</a:t>
            </a:r>
          </a:p>
          <a:p>
            <a:pPr marL="457200" indent="-457200">
              <a:buFont typeface="Wingdings" panose="020B0604020202020204" pitchFamily="34" charset="0"/>
              <a:buChar char="v"/>
            </a:pPr>
            <a:r>
              <a:rPr lang="en-GB" b="1" dirty="0">
                <a:solidFill>
                  <a:srgbClr val="FFFFFF">
                    <a:alpha val="80000"/>
                  </a:srgbClr>
                </a:solidFill>
                <a:latin typeface="Bookman Old Style"/>
              </a:rPr>
              <a:t>Why Suited: </a:t>
            </a:r>
            <a:r>
              <a:rPr lang="en-GB" dirty="0">
                <a:solidFill>
                  <a:srgbClr val="FFFFFF">
                    <a:alpha val="80000"/>
                  </a:srgbClr>
                </a:solidFill>
                <a:latin typeface="Bookman Old Style"/>
              </a:rPr>
              <a:t>Leadership Experience, Strategic Thinker ,Strong Communicator</a:t>
            </a:r>
          </a:p>
          <a:p>
            <a:pPr marL="457200" indent="-457200">
              <a:buFont typeface="Wingdings" panose="020B0604020202020204" pitchFamily="34" charset="0"/>
              <a:buChar char="v"/>
            </a:pPr>
            <a:r>
              <a:rPr lang="en-GB" b="1" dirty="0">
                <a:solidFill>
                  <a:srgbClr val="FFFFFF">
                    <a:alpha val="80000"/>
                  </a:srgbClr>
                </a:solidFill>
                <a:latin typeface="Bookman Old Style"/>
              </a:rPr>
              <a:t>Equity:</a:t>
            </a:r>
            <a:r>
              <a:rPr lang="en-GB" dirty="0">
                <a:solidFill>
                  <a:srgbClr val="FFFFFF">
                    <a:alpha val="80000"/>
                  </a:srgbClr>
                </a:solidFill>
                <a:latin typeface="Bookman Old Style"/>
              </a:rPr>
              <a:t> 50%</a:t>
            </a:r>
            <a:endParaRPr lang="en-GB" b="1" dirty="0">
              <a:solidFill>
                <a:srgbClr val="FFFFFF">
                  <a:alpha val="80000"/>
                </a:srgbClr>
              </a:solidFill>
              <a:latin typeface="Bookman Old Style"/>
            </a:endParaRPr>
          </a:p>
          <a:p>
            <a:pPr marL="457200" indent="-457200">
              <a:buFont typeface="Wingdings" panose="020B0604020202020204" pitchFamily="34" charset="0"/>
              <a:buChar char="v"/>
            </a:pPr>
            <a:endParaRPr lang="en-GB" sz="2800" dirty="0">
              <a:solidFill>
                <a:srgbClr val="FFFFFF">
                  <a:alpha val="80000"/>
                </a:srgbClr>
              </a:solidFill>
              <a:latin typeface="Bookman Old Style"/>
            </a:endParaRPr>
          </a:p>
          <a:p>
            <a:pPr marL="457200" indent="-457200">
              <a:buFont typeface="Wingdings" panose="020B0604020202020204" pitchFamily="34" charset="0"/>
              <a:buChar char="v"/>
            </a:pPr>
            <a:endParaRPr lang="en-GB" sz="2800" dirty="0">
              <a:solidFill>
                <a:srgbClr val="FFFFFF">
                  <a:alpha val="80000"/>
                </a:srgbClr>
              </a:solidFill>
              <a:latin typeface="Bookman Old Style"/>
            </a:endParaRPr>
          </a:p>
        </p:txBody>
      </p:sp>
      <p:sp>
        <p:nvSpPr>
          <p:cNvPr id="8" name="Subtitle 2">
            <a:extLst>
              <a:ext uri="{FF2B5EF4-FFF2-40B4-BE49-F238E27FC236}">
                <a16:creationId xmlns:a16="http://schemas.microsoft.com/office/drawing/2014/main" id="{3A767615-E076-347E-7AE9-71192BA59D12}"/>
              </a:ext>
            </a:extLst>
          </p:cNvPr>
          <p:cNvSpPr txBox="1">
            <a:spLocks/>
          </p:cNvSpPr>
          <p:nvPr/>
        </p:nvSpPr>
        <p:spPr>
          <a:xfrm>
            <a:off x="5955595" y="573619"/>
            <a:ext cx="5143464" cy="5519206"/>
          </a:xfrm>
          <a:prstGeom prst="rect">
            <a:avLst/>
          </a:prstGeom>
        </p:spPr>
        <p:txBody>
          <a:bodyPr vert="horz" wrap="square" lIns="0" tIns="0" rIns="0" bIns="0" rtlCol="0" anchor="t">
            <a:normAutofit/>
          </a:bodyPr>
          <a:lstStyle>
            <a:lvl1pPr marL="0" indent="0" algn="l" defTabSz="914400" rtl="0" eaLnBrk="1" latinLnBrk="0" hangingPunct="1">
              <a:lnSpc>
                <a:spcPct val="100000"/>
              </a:lnSpc>
              <a:spcBef>
                <a:spcPts val="1000"/>
              </a:spcBef>
              <a:spcAft>
                <a:spcPts val="800"/>
              </a:spcAft>
              <a:buFont typeface="Arial" panose="020B0604020202020204" pitchFamily="34" charset="0"/>
              <a:buNone/>
              <a:defRPr sz="2400" kern="1200">
                <a:solidFill>
                  <a:schemeClr val="tx1">
                    <a:alpha val="80000"/>
                  </a:schemeClr>
                </a:solidFill>
                <a:latin typeface="+mn-lt"/>
                <a:ea typeface="+mn-ea"/>
                <a:cs typeface="+mn-cs"/>
              </a:defRPr>
            </a:lvl1pPr>
            <a:lvl2pPr marL="457200" indent="0" algn="ctr" defTabSz="914400" rtl="0" eaLnBrk="1" latinLnBrk="0" hangingPunct="1">
              <a:lnSpc>
                <a:spcPct val="110000"/>
              </a:lnSpc>
              <a:spcBef>
                <a:spcPts val="500"/>
              </a:spcBef>
              <a:spcAft>
                <a:spcPts val="800"/>
              </a:spcAft>
              <a:buFont typeface="Arial" panose="020B0604020202020204" pitchFamily="34" charset="0"/>
              <a:buNone/>
              <a:defRPr sz="2000" kern="1200">
                <a:solidFill>
                  <a:schemeClr val="tx1">
                    <a:alpha val="60000"/>
                  </a:schemeClr>
                </a:solidFill>
                <a:latin typeface="+mn-lt"/>
                <a:ea typeface="+mn-ea"/>
                <a:cs typeface="+mn-cs"/>
              </a:defRPr>
            </a:lvl2pPr>
            <a:lvl3pPr marL="914400" indent="0" algn="ctr" defTabSz="914400" rtl="0" eaLnBrk="1" latinLnBrk="0" hangingPunct="1">
              <a:lnSpc>
                <a:spcPct val="110000"/>
              </a:lnSpc>
              <a:spcBef>
                <a:spcPts val="500"/>
              </a:spcBef>
              <a:spcAft>
                <a:spcPts val="800"/>
              </a:spcAft>
              <a:buFont typeface="Arial" panose="020B0604020202020204" pitchFamily="34" charset="0"/>
              <a:buNone/>
              <a:defRPr sz="1800" kern="1200">
                <a:solidFill>
                  <a:schemeClr val="tx1">
                    <a:alpha val="60000"/>
                  </a:schemeClr>
                </a:solidFill>
                <a:latin typeface="+mn-lt"/>
                <a:ea typeface="+mn-ea"/>
                <a:cs typeface="+mn-cs"/>
              </a:defRPr>
            </a:lvl3pPr>
            <a:lvl4pPr marL="1371600" indent="0" algn="ctr" defTabSz="914400" rtl="0" eaLnBrk="1" latinLnBrk="0" hangingPunct="1">
              <a:lnSpc>
                <a:spcPct val="110000"/>
              </a:lnSpc>
              <a:spcBef>
                <a:spcPts val="500"/>
              </a:spcBef>
              <a:spcAft>
                <a:spcPts val="800"/>
              </a:spcAft>
              <a:buFont typeface="Arial" panose="020B0604020202020204" pitchFamily="34" charset="0"/>
              <a:buNone/>
              <a:defRPr sz="1600" kern="1200">
                <a:solidFill>
                  <a:schemeClr val="tx1">
                    <a:alpha val="60000"/>
                  </a:schemeClr>
                </a:solidFill>
                <a:latin typeface="+mn-lt"/>
                <a:ea typeface="+mn-ea"/>
                <a:cs typeface="+mn-cs"/>
              </a:defRPr>
            </a:lvl4pPr>
            <a:lvl5pPr marL="1828800" indent="0" algn="ctr" defTabSz="914400" rtl="0" eaLnBrk="1" latinLnBrk="0" hangingPunct="1">
              <a:lnSpc>
                <a:spcPct val="110000"/>
              </a:lnSpc>
              <a:spcBef>
                <a:spcPts val="500"/>
              </a:spcBef>
              <a:spcAft>
                <a:spcPts val="800"/>
              </a:spcAft>
              <a:buFont typeface="Arial" panose="020B0604020202020204" pitchFamily="34" charset="0"/>
              <a:buNone/>
              <a:defRPr sz="1600" kern="1200">
                <a:solidFill>
                  <a:schemeClr val="tx1">
                    <a:alpha val="60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800" dirty="0">
                <a:solidFill>
                  <a:srgbClr val="FFFFFF">
                    <a:alpha val="80000"/>
                  </a:srgbClr>
                </a:solidFill>
                <a:latin typeface="Bookman Old Style"/>
              </a:rPr>
              <a:t>Anusha Narayanan</a:t>
            </a:r>
          </a:p>
          <a:p>
            <a:pPr marL="457200" indent="-457200">
              <a:buFont typeface="Wingdings" panose="020B0604020202020204" pitchFamily="34" charset="0"/>
              <a:buChar char="v"/>
            </a:pPr>
            <a:r>
              <a:rPr lang="en-GB" sz="2800" dirty="0">
                <a:solidFill>
                  <a:srgbClr val="FFFFFF">
                    <a:alpha val="80000"/>
                  </a:srgbClr>
                </a:solidFill>
                <a:latin typeface="Bookman Old Style"/>
              </a:rPr>
              <a:t>Co-Founder</a:t>
            </a:r>
          </a:p>
          <a:p>
            <a:pPr marL="457200" indent="-457200">
              <a:buFont typeface="Wingdings" panose="020B0604020202020204" pitchFamily="34" charset="0"/>
              <a:buChar char="v"/>
            </a:pPr>
            <a:r>
              <a:rPr lang="en-GB" b="1" dirty="0">
                <a:solidFill>
                  <a:srgbClr val="FFFFFF">
                    <a:alpha val="80000"/>
                  </a:srgbClr>
                </a:solidFill>
                <a:latin typeface="Bookman Old Style"/>
              </a:rPr>
              <a:t>Duties:</a:t>
            </a:r>
            <a:r>
              <a:rPr lang="en-GB" dirty="0">
                <a:solidFill>
                  <a:srgbClr val="FFFFFF">
                    <a:alpha val="80000"/>
                  </a:srgbClr>
                </a:solidFill>
                <a:latin typeface="Bookman Old Style"/>
              </a:rPr>
              <a:t> Product Development , Technical Expertise , Market Research and Client Relations.</a:t>
            </a:r>
          </a:p>
          <a:p>
            <a:pPr marL="457200" indent="-457200">
              <a:buFont typeface="Wingdings" panose="020B0604020202020204" pitchFamily="34" charset="0"/>
              <a:buChar char="v"/>
            </a:pPr>
            <a:r>
              <a:rPr lang="en-GB" b="1" dirty="0">
                <a:solidFill>
                  <a:srgbClr val="FFFFFF">
                    <a:alpha val="80000"/>
                  </a:srgbClr>
                </a:solidFill>
                <a:latin typeface="Bookman Old Style"/>
              </a:rPr>
              <a:t>Why Suited:</a:t>
            </a:r>
            <a:r>
              <a:rPr lang="en-GB" dirty="0">
                <a:solidFill>
                  <a:srgbClr val="FFFFFF">
                    <a:alpha val="80000"/>
                  </a:srgbClr>
                </a:solidFill>
                <a:latin typeface="Bookman Old Style"/>
              </a:rPr>
              <a:t> Subject Matter Expertise in AI , Innovation and Analytical Skills</a:t>
            </a:r>
          </a:p>
          <a:p>
            <a:pPr marL="457200" indent="-457200">
              <a:buFont typeface="Wingdings" panose="020B0604020202020204" pitchFamily="34" charset="0"/>
              <a:buChar char="v"/>
            </a:pPr>
            <a:r>
              <a:rPr lang="en-GB" b="1" dirty="0">
                <a:solidFill>
                  <a:srgbClr val="FFFFFF">
                    <a:alpha val="80000"/>
                  </a:srgbClr>
                </a:solidFill>
                <a:latin typeface="Bookman Old Style"/>
              </a:rPr>
              <a:t>Equity:</a:t>
            </a:r>
            <a:r>
              <a:rPr lang="en-GB" dirty="0">
                <a:solidFill>
                  <a:srgbClr val="FFFFFF">
                    <a:alpha val="80000"/>
                  </a:srgbClr>
                </a:solidFill>
                <a:latin typeface="Bookman Old Style"/>
              </a:rPr>
              <a:t> 50 %</a:t>
            </a:r>
          </a:p>
        </p:txBody>
      </p:sp>
    </p:spTree>
    <p:extLst>
      <p:ext uri="{BB962C8B-B14F-4D97-AF65-F5344CB8AC3E}">
        <p14:creationId xmlns:p14="http://schemas.microsoft.com/office/powerpoint/2010/main" val="3539535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81149-FE9F-0362-B421-E0185C3431D7}"/>
              </a:ext>
            </a:extLst>
          </p:cNvPr>
          <p:cNvSpPr>
            <a:spLocks noGrp="1"/>
          </p:cNvSpPr>
          <p:nvPr>
            <p:ph type="ctrTitle"/>
          </p:nvPr>
        </p:nvSpPr>
        <p:spPr>
          <a:xfrm>
            <a:off x="771225" y="389840"/>
            <a:ext cx="10869911" cy="1157486"/>
          </a:xfrm>
        </p:spPr>
        <p:txBody>
          <a:bodyPr>
            <a:normAutofit/>
          </a:bodyPr>
          <a:lstStyle/>
          <a:p>
            <a:r>
              <a:rPr lang="en-US" sz="5400" dirty="0"/>
              <a:t>Market need Assessment</a:t>
            </a:r>
          </a:p>
        </p:txBody>
      </p:sp>
      <p:sp>
        <p:nvSpPr>
          <p:cNvPr id="3" name="Subtitle 2">
            <a:extLst>
              <a:ext uri="{FF2B5EF4-FFF2-40B4-BE49-F238E27FC236}">
                <a16:creationId xmlns:a16="http://schemas.microsoft.com/office/drawing/2014/main" id="{BD4CB9CF-4DDF-8A21-AEAF-D1887F5AF994}"/>
              </a:ext>
            </a:extLst>
          </p:cNvPr>
          <p:cNvSpPr>
            <a:spLocks noGrp="1"/>
          </p:cNvSpPr>
          <p:nvPr>
            <p:ph type="subTitle" idx="1"/>
          </p:nvPr>
        </p:nvSpPr>
        <p:spPr>
          <a:xfrm>
            <a:off x="771225" y="1552877"/>
            <a:ext cx="10869913" cy="4539948"/>
          </a:xfrm>
        </p:spPr>
        <p:txBody>
          <a:bodyPr vert="horz" wrap="square" lIns="0" tIns="0" rIns="0" bIns="0" rtlCol="0" anchor="t">
            <a:normAutofit fontScale="92500"/>
          </a:bodyPr>
          <a:lstStyle/>
          <a:p>
            <a:pPr marL="342900" indent="-342900">
              <a:buFont typeface="Wingdings" panose="020B0604020202020204" pitchFamily="34" charset="0"/>
              <a:buChar char="v"/>
            </a:pPr>
            <a:r>
              <a:rPr lang="en-US" dirty="0">
                <a:solidFill>
                  <a:schemeClr val="tx1"/>
                </a:solidFill>
                <a:ea typeface="+mn-lt"/>
                <a:cs typeface="+mn-lt"/>
              </a:rPr>
              <a:t>Professionals in law, e.g. lawyers, will spend a lot of their time looking for cases similar to the one they are currently working on. The documents of these cases are called jurisprudence.</a:t>
            </a:r>
          </a:p>
          <a:p>
            <a:pPr marL="342900" indent="-342900">
              <a:buFont typeface="Wingdings" panose="020B0604020202020204" pitchFamily="34" charset="0"/>
              <a:buChar char="v"/>
            </a:pPr>
            <a:r>
              <a:rPr lang="en-US" dirty="0">
                <a:solidFill>
                  <a:schemeClr val="tx1"/>
                </a:solidFill>
                <a:ea typeface="+mn-lt"/>
                <a:cs typeface="+mn-lt"/>
              </a:rPr>
              <a:t>For ordinary people without legal background, the traditional information retrieval system that searches laws and regulations based on keywords is not applicable because they do not have the ability to extract professional legal vocabulary from complex case processes.</a:t>
            </a:r>
          </a:p>
          <a:p>
            <a:pPr marL="342900" indent="-342900">
              <a:buFont typeface="Wingdings" panose="020B0604020202020204" pitchFamily="34" charset="0"/>
              <a:buChar char="v"/>
            </a:pPr>
            <a:r>
              <a:rPr lang="en-US" dirty="0">
                <a:solidFill>
                  <a:schemeClr val="tx1"/>
                </a:solidFill>
                <a:ea typeface="+mn-lt"/>
                <a:cs typeface="+mn-lt"/>
              </a:rPr>
              <a:t>Currently, the search engines that exist for this purpose are not very user friendly and often limited to keyword searches.</a:t>
            </a:r>
          </a:p>
          <a:p>
            <a:pPr marL="342900" indent="-342900">
              <a:buFont typeface="Wingdings" panose="020B0604020202020204" pitchFamily="34" charset="0"/>
              <a:buChar char="v"/>
            </a:pPr>
            <a:r>
              <a:rPr lang="en-US" dirty="0">
                <a:solidFill>
                  <a:schemeClr val="tx1"/>
                </a:solidFill>
                <a:ea typeface="+mn-lt"/>
                <a:cs typeface="+mn-lt"/>
              </a:rPr>
              <a:t>The problem statement is to apply the legal recommendation analyzes the old cases to gain more insight into how judges interpret specific laws, and the cases also provide different points of view for a lawyer. </a:t>
            </a:r>
            <a:endParaRPr lang="en-US" dirty="0">
              <a:solidFill>
                <a:schemeClr val="tx1"/>
              </a:solidFill>
              <a:ea typeface="Source Sans Pro"/>
            </a:endParaRPr>
          </a:p>
        </p:txBody>
      </p:sp>
    </p:spTree>
    <p:extLst>
      <p:ext uri="{BB962C8B-B14F-4D97-AF65-F5344CB8AC3E}">
        <p14:creationId xmlns:p14="http://schemas.microsoft.com/office/powerpoint/2010/main" val="3805917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91DE-C2B9-CE13-D130-12974669ADCE}"/>
              </a:ext>
            </a:extLst>
          </p:cNvPr>
          <p:cNvSpPr>
            <a:spLocks noGrp="1"/>
          </p:cNvSpPr>
          <p:nvPr>
            <p:ph type="ctrTitle"/>
          </p:nvPr>
        </p:nvSpPr>
        <p:spPr>
          <a:xfrm>
            <a:off x="1633866" y="461727"/>
            <a:ext cx="8425761" cy="1804467"/>
          </a:xfrm>
        </p:spPr>
        <p:txBody>
          <a:bodyPr>
            <a:normAutofit/>
          </a:bodyPr>
          <a:lstStyle/>
          <a:p>
            <a:pPr algn="ctr"/>
            <a:r>
              <a:rPr lang="en-US" sz="5400" dirty="0"/>
              <a:t>Product / Technology</a:t>
            </a:r>
            <a:r>
              <a:rPr lang="en-US" sz="4400" dirty="0"/>
              <a:t> </a:t>
            </a:r>
            <a:r>
              <a:rPr lang="en-US" sz="5400" dirty="0"/>
              <a:t>Overview</a:t>
            </a:r>
          </a:p>
        </p:txBody>
      </p:sp>
      <p:sp>
        <p:nvSpPr>
          <p:cNvPr id="3" name="Subtitle 2">
            <a:extLst>
              <a:ext uri="{FF2B5EF4-FFF2-40B4-BE49-F238E27FC236}">
                <a16:creationId xmlns:a16="http://schemas.microsoft.com/office/drawing/2014/main" id="{FEC34171-AE65-F381-E60C-456F0D4F1F14}"/>
              </a:ext>
            </a:extLst>
          </p:cNvPr>
          <p:cNvSpPr>
            <a:spLocks noGrp="1"/>
          </p:cNvSpPr>
          <p:nvPr>
            <p:ph type="subTitle" idx="1"/>
          </p:nvPr>
        </p:nvSpPr>
        <p:spPr>
          <a:xfrm>
            <a:off x="900621" y="2573668"/>
            <a:ext cx="10524857" cy="3519157"/>
          </a:xfrm>
        </p:spPr>
        <p:txBody>
          <a:bodyPr vert="horz" wrap="square" lIns="0" tIns="0" rIns="0" bIns="0" rtlCol="0" anchor="t">
            <a:normAutofit/>
          </a:bodyPr>
          <a:lstStyle/>
          <a:p>
            <a:pPr marL="342900" indent="-342900">
              <a:buFont typeface="Wingdings" panose="020B0604020202020204" pitchFamily="34" charset="0"/>
              <a:buChar char="v"/>
            </a:pPr>
            <a:r>
              <a:rPr lang="en-US" sz="2800" dirty="0">
                <a:solidFill>
                  <a:schemeClr val="tx1"/>
                </a:solidFill>
                <a:ea typeface="+mn-lt"/>
                <a:cs typeface="+mn-lt"/>
              </a:rPr>
              <a:t>Interpret specific laws</a:t>
            </a:r>
          </a:p>
          <a:p>
            <a:pPr marL="342900" indent="-342900">
              <a:buFont typeface="Wingdings" panose="020B0604020202020204" pitchFamily="34" charset="0"/>
              <a:buChar char="v"/>
            </a:pPr>
            <a:r>
              <a:rPr lang="en-US" sz="2800" dirty="0">
                <a:solidFill>
                  <a:schemeClr val="tx1"/>
                </a:solidFill>
                <a:ea typeface="+mn-lt"/>
                <a:cs typeface="+mn-lt"/>
              </a:rPr>
              <a:t>Provide different points of view for a lawyer and law students</a:t>
            </a:r>
          </a:p>
          <a:p>
            <a:pPr marL="342900" indent="-342900">
              <a:buFont typeface="Wingdings" panose="020B0604020202020204" pitchFamily="34" charset="0"/>
              <a:buChar char="v"/>
            </a:pPr>
            <a:r>
              <a:rPr lang="en-US" sz="2800" dirty="0">
                <a:solidFill>
                  <a:schemeClr val="tx1"/>
                </a:solidFill>
                <a:ea typeface="+mn-lt"/>
                <a:cs typeface="+mn-lt"/>
              </a:rPr>
              <a:t>Simplified Language</a:t>
            </a:r>
          </a:p>
          <a:p>
            <a:pPr marL="342900" indent="-342900">
              <a:buFont typeface="Wingdings" panose="020B0604020202020204" pitchFamily="34" charset="0"/>
              <a:buChar char="v"/>
            </a:pPr>
            <a:r>
              <a:rPr lang="en-US" sz="2800" dirty="0">
                <a:solidFill>
                  <a:schemeClr val="tx1"/>
                </a:solidFill>
                <a:ea typeface="+mn-lt"/>
                <a:cs typeface="+mn-lt"/>
              </a:rPr>
              <a:t>Comprehensive Explanation</a:t>
            </a:r>
          </a:p>
        </p:txBody>
      </p:sp>
    </p:spTree>
    <p:extLst>
      <p:ext uri="{BB962C8B-B14F-4D97-AF65-F5344CB8AC3E}">
        <p14:creationId xmlns:p14="http://schemas.microsoft.com/office/powerpoint/2010/main" val="3737564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28A00A08-E4E6-4184-B484-E0E034072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171" y="13882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0780E404-3121-4F33-AF2D-65F659A977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7675" y="288981"/>
            <a:ext cx="1262947" cy="1335600"/>
            <a:chOff x="2678417" y="2427951"/>
            <a:chExt cx="1262947" cy="1335600"/>
          </a:xfrm>
        </p:grpSpPr>
        <p:sp>
          <p:nvSpPr>
            <p:cNvPr id="14" name="Freeform: Shape 13">
              <a:extLst>
                <a:ext uri="{FF2B5EF4-FFF2-40B4-BE49-F238E27FC236}">
                  <a16:creationId xmlns:a16="http://schemas.microsoft.com/office/drawing/2014/main" id="{2339341D-8322-49F1-91DA-6D115CCAE7AB}"/>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7EB9DB0E-3B0E-411A-9274-448D565CA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A3DC0CF1-346D-EF86-11EE-80B713161E2A}"/>
              </a:ext>
            </a:extLst>
          </p:cNvPr>
          <p:cNvSpPr>
            <a:spLocks noGrp="1"/>
          </p:cNvSpPr>
          <p:nvPr>
            <p:ph type="ctrTitle"/>
          </p:nvPr>
        </p:nvSpPr>
        <p:spPr>
          <a:xfrm>
            <a:off x="550864" y="549275"/>
            <a:ext cx="3565524" cy="3034657"/>
          </a:xfrm>
        </p:spPr>
        <p:txBody>
          <a:bodyPr anchor="b">
            <a:normAutofit/>
          </a:bodyPr>
          <a:lstStyle/>
          <a:p>
            <a:r>
              <a:rPr lang="en-US" sz="4800"/>
              <a:t>Business Model</a:t>
            </a:r>
          </a:p>
        </p:txBody>
      </p:sp>
      <p:grpSp>
        <p:nvGrpSpPr>
          <p:cNvPr id="17" name="Group 16">
            <a:extLst>
              <a:ext uri="{FF2B5EF4-FFF2-40B4-BE49-F238E27FC236}">
                <a16:creationId xmlns:a16="http://schemas.microsoft.com/office/drawing/2014/main" id="{4B158E9A-DBF4-4AA7-B6B7-8C8EB2FBD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25249" y="5435090"/>
            <a:ext cx="762805" cy="734873"/>
            <a:chOff x="7950336" y="1300590"/>
            <a:chExt cx="762805" cy="734873"/>
          </a:xfrm>
        </p:grpSpPr>
        <p:sp>
          <p:nvSpPr>
            <p:cNvPr id="18" name="Freeform 5">
              <a:extLst>
                <a:ext uri="{FF2B5EF4-FFF2-40B4-BE49-F238E27FC236}">
                  <a16:creationId xmlns:a16="http://schemas.microsoft.com/office/drawing/2014/main" id="{6150ACFD-AEC6-42A3-A5A7-E7AD6B13E0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3600000">
              <a:off x="8220298" y="1428832"/>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60000"/>
                  </a:schemeClr>
                </a:gs>
                <a:gs pos="100000">
                  <a:schemeClr val="accent1">
                    <a:lumMod val="60000"/>
                    <a:lumOff val="40000"/>
                    <a:alpha val="60000"/>
                  </a:schemeClr>
                </a:gs>
              </a:gsLst>
              <a:lin ang="0" scaled="0"/>
              <a:tileRect/>
            </a:gradFill>
            <a:ln>
              <a:noFill/>
            </a:ln>
            <a:effectLst>
              <a:innerShdw blurRad="254000">
                <a:schemeClr val="bg2"/>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6">
              <a:extLst>
                <a:ext uri="{FF2B5EF4-FFF2-40B4-BE49-F238E27FC236}">
                  <a16:creationId xmlns:a16="http://schemas.microsoft.com/office/drawing/2014/main" id="{DB4D1217-FEB1-4D2A-80F4-C227B66D72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3600000">
              <a:off x="8066503" y="1339815"/>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60000"/>
                  </a:schemeClr>
                </a:gs>
                <a:gs pos="100000">
                  <a:schemeClr val="accent1">
                    <a:lumMod val="60000"/>
                    <a:lumOff val="40000"/>
                  </a:schemeClr>
                </a:gs>
              </a:gsLst>
              <a:lin ang="180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Freeform 8">
              <a:extLst>
                <a:ext uri="{FF2B5EF4-FFF2-40B4-BE49-F238E27FC236}">
                  <a16:creationId xmlns:a16="http://schemas.microsoft.com/office/drawing/2014/main" id="{0BCA7138-22BA-4785-8B3D-9D45213E85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3600000">
              <a:off x="8217173" y="1608753"/>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60000"/>
                  </a:schemeClr>
                </a:gs>
                <a:gs pos="100000">
                  <a:schemeClr val="accent1">
                    <a:lumMod val="60000"/>
                    <a:lumOff val="40000"/>
                    <a:alpha val="60000"/>
                  </a:schemeClr>
                </a:gs>
              </a:gsLst>
              <a:lin ang="18000000" scaled="0"/>
              <a:tileRect/>
            </a:gradFill>
            <a:ln>
              <a:noFill/>
            </a:ln>
            <a:effectLst>
              <a:innerShdw blurRad="508000">
                <a:schemeClr val="bg2"/>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pic>
        <p:nvPicPr>
          <p:cNvPr id="4" name="Picture 3" descr="A diagram of a business diagram&#10;&#10;Description automatically generated">
            <a:extLst>
              <a:ext uri="{FF2B5EF4-FFF2-40B4-BE49-F238E27FC236}">
                <a16:creationId xmlns:a16="http://schemas.microsoft.com/office/drawing/2014/main" id="{0D5C3636-910D-8314-87BA-8AB56106D81F}"/>
              </a:ext>
            </a:extLst>
          </p:cNvPr>
          <p:cNvPicPr>
            <a:picLocks noChangeAspect="1"/>
          </p:cNvPicPr>
          <p:nvPr/>
        </p:nvPicPr>
        <p:blipFill>
          <a:blip r:embed="rId2"/>
          <a:stretch>
            <a:fillRect/>
          </a:stretch>
        </p:blipFill>
        <p:spPr>
          <a:xfrm>
            <a:off x="3361248" y="1079277"/>
            <a:ext cx="8279891" cy="4715409"/>
          </a:xfrm>
          <a:custGeom>
            <a:avLst/>
            <a:gdLst/>
            <a:ahLst/>
            <a:cxnLst/>
            <a:rect l="l" t="t" r="r" b="b"/>
            <a:pathLst>
              <a:path w="7345363" h="5761037">
                <a:moveTo>
                  <a:pt x="0" y="0"/>
                </a:moveTo>
                <a:lnTo>
                  <a:pt x="7345363" y="0"/>
                </a:lnTo>
                <a:lnTo>
                  <a:pt x="7345363" y="5761037"/>
                </a:lnTo>
                <a:lnTo>
                  <a:pt x="0" y="5761037"/>
                </a:lnTo>
                <a:close/>
              </a:path>
            </a:pathLst>
          </a:custGeom>
        </p:spPr>
      </p:pic>
    </p:spTree>
    <p:extLst>
      <p:ext uri="{BB962C8B-B14F-4D97-AF65-F5344CB8AC3E}">
        <p14:creationId xmlns:p14="http://schemas.microsoft.com/office/powerpoint/2010/main" val="2748506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F7932-50DC-3E5E-DAE0-C7218C87CCED}"/>
              </a:ext>
            </a:extLst>
          </p:cNvPr>
          <p:cNvSpPr>
            <a:spLocks noGrp="1"/>
          </p:cNvSpPr>
          <p:nvPr>
            <p:ph type="ctrTitle"/>
          </p:nvPr>
        </p:nvSpPr>
        <p:spPr>
          <a:xfrm>
            <a:off x="1933926" y="121729"/>
            <a:ext cx="8281988" cy="1021435"/>
          </a:xfrm>
        </p:spPr>
        <p:txBody>
          <a:bodyPr>
            <a:normAutofit fontScale="90000"/>
          </a:bodyPr>
          <a:lstStyle/>
          <a:p>
            <a:r>
              <a:rPr lang="en-US" sz="5400" dirty="0"/>
              <a:t>Size of the Market Opportunity </a:t>
            </a:r>
            <a:endParaRPr lang="en-US" dirty="0"/>
          </a:p>
        </p:txBody>
      </p:sp>
      <p:sp>
        <p:nvSpPr>
          <p:cNvPr id="3" name="Subtitle 2">
            <a:extLst>
              <a:ext uri="{FF2B5EF4-FFF2-40B4-BE49-F238E27FC236}">
                <a16:creationId xmlns:a16="http://schemas.microsoft.com/office/drawing/2014/main" id="{376AB29C-B8B0-C1C6-FBE2-59F580FA8E84}"/>
              </a:ext>
            </a:extLst>
          </p:cNvPr>
          <p:cNvSpPr>
            <a:spLocks noGrp="1"/>
          </p:cNvSpPr>
          <p:nvPr>
            <p:ph type="subTitle" idx="1"/>
          </p:nvPr>
        </p:nvSpPr>
        <p:spPr>
          <a:xfrm>
            <a:off x="922336" y="3841962"/>
            <a:ext cx="10694589" cy="1021435"/>
          </a:xfrm>
        </p:spPr>
        <p:txBody>
          <a:bodyPr vert="horz" wrap="square" lIns="0" tIns="0" rIns="0" bIns="0" rtlCol="0" anchor="t">
            <a:normAutofit lnSpcReduction="10000"/>
          </a:bodyPr>
          <a:lstStyle/>
          <a:p>
            <a:r>
              <a:rPr lang="en-US" dirty="0"/>
              <a:t>Lawyers -0.28%(1.4 </a:t>
            </a:r>
            <a:r>
              <a:rPr lang="en-US"/>
              <a:t>million)-Lawyers' expertise is integral to every workforce sector, including agriculture, industry, and services, providing essential legal guidance and support.</a:t>
            </a:r>
            <a:endParaRPr lang="en-US" dirty="0"/>
          </a:p>
        </p:txBody>
      </p:sp>
      <p:pic>
        <p:nvPicPr>
          <p:cNvPr id="6" name="Picture 5" descr="A pie chart with numbers and a percentage&#10;&#10;Description automatically generated">
            <a:extLst>
              <a:ext uri="{FF2B5EF4-FFF2-40B4-BE49-F238E27FC236}">
                <a16:creationId xmlns:a16="http://schemas.microsoft.com/office/drawing/2014/main" id="{1769F11C-3A78-AC3D-2BFB-834D601DB62C}"/>
              </a:ext>
            </a:extLst>
          </p:cNvPr>
          <p:cNvPicPr>
            <a:picLocks noChangeAspect="1"/>
          </p:cNvPicPr>
          <p:nvPr/>
        </p:nvPicPr>
        <p:blipFill>
          <a:blip r:embed="rId2"/>
          <a:stretch>
            <a:fillRect/>
          </a:stretch>
        </p:blipFill>
        <p:spPr>
          <a:xfrm>
            <a:off x="6255935" y="870242"/>
            <a:ext cx="4721578" cy="2837745"/>
          </a:xfrm>
          <a:prstGeom prst="rect">
            <a:avLst/>
          </a:prstGeom>
        </p:spPr>
      </p:pic>
      <p:sp>
        <p:nvSpPr>
          <p:cNvPr id="8" name="Subtitle 2">
            <a:extLst>
              <a:ext uri="{FF2B5EF4-FFF2-40B4-BE49-F238E27FC236}">
                <a16:creationId xmlns:a16="http://schemas.microsoft.com/office/drawing/2014/main" id="{B959EDDC-28CB-BD95-1D61-2BAF5189D6D6}"/>
              </a:ext>
            </a:extLst>
          </p:cNvPr>
          <p:cNvSpPr txBox="1">
            <a:spLocks/>
          </p:cNvSpPr>
          <p:nvPr/>
        </p:nvSpPr>
        <p:spPr>
          <a:xfrm>
            <a:off x="1101371" y="4863397"/>
            <a:ext cx="10772577" cy="1872874"/>
          </a:xfrm>
          <a:prstGeom prst="rect">
            <a:avLst/>
          </a:prstGeom>
        </p:spPr>
        <p:txBody>
          <a:bodyPr vert="horz" wrap="square" lIns="0" tIns="0" rIns="0" bIns="0" rtlCol="0" anchor="t">
            <a:normAutofit lnSpcReduction="10000"/>
          </a:bodyPr>
          <a:lstStyle>
            <a:lvl1pPr marL="0" indent="0" algn="l" defTabSz="914400" rtl="0" eaLnBrk="1" latinLnBrk="0" hangingPunct="1">
              <a:lnSpc>
                <a:spcPct val="100000"/>
              </a:lnSpc>
              <a:spcBef>
                <a:spcPts val="1000"/>
              </a:spcBef>
              <a:spcAft>
                <a:spcPts val="800"/>
              </a:spcAft>
              <a:buFont typeface="Arial" panose="020B0604020202020204" pitchFamily="34" charset="0"/>
              <a:buNone/>
              <a:defRPr sz="2400" kern="1200">
                <a:solidFill>
                  <a:schemeClr val="tx1">
                    <a:alpha val="80000"/>
                  </a:schemeClr>
                </a:solidFill>
                <a:latin typeface="+mn-lt"/>
                <a:ea typeface="+mn-ea"/>
                <a:cs typeface="+mn-cs"/>
              </a:defRPr>
            </a:lvl1pPr>
            <a:lvl2pPr marL="457200" indent="0" algn="ctr" defTabSz="914400" rtl="0" eaLnBrk="1" latinLnBrk="0" hangingPunct="1">
              <a:lnSpc>
                <a:spcPct val="110000"/>
              </a:lnSpc>
              <a:spcBef>
                <a:spcPts val="500"/>
              </a:spcBef>
              <a:spcAft>
                <a:spcPts val="800"/>
              </a:spcAft>
              <a:buFont typeface="Arial" panose="020B0604020202020204" pitchFamily="34" charset="0"/>
              <a:buNone/>
              <a:defRPr sz="2000" kern="1200">
                <a:solidFill>
                  <a:schemeClr val="tx1">
                    <a:alpha val="60000"/>
                  </a:schemeClr>
                </a:solidFill>
                <a:latin typeface="+mn-lt"/>
                <a:ea typeface="+mn-ea"/>
                <a:cs typeface="+mn-cs"/>
              </a:defRPr>
            </a:lvl2pPr>
            <a:lvl3pPr marL="914400" indent="0" algn="ctr" defTabSz="914400" rtl="0" eaLnBrk="1" latinLnBrk="0" hangingPunct="1">
              <a:lnSpc>
                <a:spcPct val="110000"/>
              </a:lnSpc>
              <a:spcBef>
                <a:spcPts val="500"/>
              </a:spcBef>
              <a:spcAft>
                <a:spcPts val="800"/>
              </a:spcAft>
              <a:buFont typeface="Arial" panose="020B0604020202020204" pitchFamily="34" charset="0"/>
              <a:buNone/>
              <a:defRPr sz="1800" kern="1200">
                <a:solidFill>
                  <a:schemeClr val="tx1">
                    <a:alpha val="60000"/>
                  </a:schemeClr>
                </a:solidFill>
                <a:latin typeface="+mn-lt"/>
                <a:ea typeface="+mn-ea"/>
                <a:cs typeface="+mn-cs"/>
              </a:defRPr>
            </a:lvl3pPr>
            <a:lvl4pPr marL="1371600" indent="0" algn="ctr" defTabSz="914400" rtl="0" eaLnBrk="1" latinLnBrk="0" hangingPunct="1">
              <a:lnSpc>
                <a:spcPct val="110000"/>
              </a:lnSpc>
              <a:spcBef>
                <a:spcPts val="500"/>
              </a:spcBef>
              <a:spcAft>
                <a:spcPts val="800"/>
              </a:spcAft>
              <a:buFont typeface="Arial" panose="020B0604020202020204" pitchFamily="34" charset="0"/>
              <a:buNone/>
              <a:defRPr sz="1600" kern="1200">
                <a:solidFill>
                  <a:schemeClr val="tx1">
                    <a:alpha val="60000"/>
                  </a:schemeClr>
                </a:solidFill>
                <a:latin typeface="+mn-lt"/>
                <a:ea typeface="+mn-ea"/>
                <a:cs typeface="+mn-cs"/>
              </a:defRPr>
            </a:lvl4pPr>
            <a:lvl5pPr marL="1828800" indent="0" algn="ctr" defTabSz="914400" rtl="0" eaLnBrk="1" latinLnBrk="0" hangingPunct="1">
              <a:lnSpc>
                <a:spcPct val="110000"/>
              </a:lnSpc>
              <a:spcBef>
                <a:spcPts val="500"/>
              </a:spcBef>
              <a:spcAft>
                <a:spcPts val="800"/>
              </a:spcAft>
              <a:buFont typeface="Arial" panose="020B0604020202020204" pitchFamily="34" charset="0"/>
              <a:buNone/>
              <a:defRPr sz="1600" kern="1200">
                <a:solidFill>
                  <a:schemeClr val="tx1">
                    <a:alpha val="60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800" dirty="0">
                <a:solidFill>
                  <a:srgbClr val="FFFFFF">
                    <a:alpha val="80000"/>
                  </a:srgbClr>
                </a:solidFill>
                <a:latin typeface="Bookman Old Style"/>
              </a:rPr>
              <a:t>Buyers</a:t>
            </a:r>
          </a:p>
          <a:p>
            <a:r>
              <a:rPr lang="en-GB" sz="2000" dirty="0">
                <a:solidFill>
                  <a:srgbClr val="FFFFFF">
                    <a:alpha val="80000"/>
                  </a:srgbClr>
                </a:solidFill>
                <a:latin typeface="Bookman Old Style"/>
              </a:rPr>
              <a:t>Legal Professionals: Lawyers, </a:t>
            </a:r>
            <a:r>
              <a:rPr lang="en-GB" sz="2000" dirty="0" err="1">
                <a:solidFill>
                  <a:srgbClr val="FFFFFF">
                    <a:alpha val="80000"/>
                  </a:srgbClr>
                </a:solidFill>
                <a:latin typeface="Bookman Old Style"/>
              </a:rPr>
              <a:t>Paralegals,Judges</a:t>
            </a:r>
            <a:r>
              <a:rPr lang="en-GB" sz="2000" dirty="0">
                <a:solidFill>
                  <a:srgbClr val="FFFFFF">
                    <a:alpha val="80000"/>
                  </a:srgbClr>
                </a:solidFill>
                <a:latin typeface="Bookman Old Style"/>
              </a:rPr>
              <a:t> and Research Institution.-Rs 1999 /year</a:t>
            </a:r>
          </a:p>
          <a:p>
            <a:r>
              <a:rPr lang="en-GB" sz="2000" dirty="0">
                <a:solidFill>
                  <a:srgbClr val="FFFFFF">
                    <a:alpha val="80000"/>
                  </a:srgbClr>
                </a:solidFill>
                <a:latin typeface="Bookman Old Style"/>
              </a:rPr>
              <a:t>General Public and Law Students.-Rs 799/year.</a:t>
            </a:r>
          </a:p>
          <a:p>
            <a:endParaRPr lang="en-GB" sz="2800" dirty="0">
              <a:solidFill>
                <a:srgbClr val="FFFFFF">
                  <a:alpha val="80000"/>
                </a:srgbClr>
              </a:solidFill>
              <a:latin typeface="Bookman Old Style"/>
            </a:endParaRPr>
          </a:p>
          <a:p>
            <a:endParaRPr lang="en-GB" sz="2800" dirty="0">
              <a:solidFill>
                <a:srgbClr val="FFFFFF">
                  <a:alpha val="80000"/>
                </a:srgbClr>
              </a:solidFill>
              <a:latin typeface="Bookman Old Style"/>
            </a:endParaRPr>
          </a:p>
          <a:p>
            <a:pPr marL="457200" indent="-457200">
              <a:buFont typeface="Wingdings" panose="020B0604020202020204" pitchFamily="34" charset="0"/>
              <a:buChar char="v"/>
            </a:pPr>
            <a:endParaRPr lang="en-GB" sz="2800" dirty="0">
              <a:solidFill>
                <a:srgbClr val="FFFFFF">
                  <a:alpha val="80000"/>
                </a:srgbClr>
              </a:solidFill>
              <a:latin typeface="Bookman Old Style"/>
            </a:endParaRPr>
          </a:p>
          <a:p>
            <a:pPr marL="457200" indent="-457200">
              <a:buFont typeface="Wingdings" panose="020B0604020202020204" pitchFamily="34" charset="0"/>
              <a:buChar char="v"/>
            </a:pPr>
            <a:endParaRPr lang="en-GB" sz="2800" dirty="0">
              <a:solidFill>
                <a:srgbClr val="FFFFFF">
                  <a:alpha val="80000"/>
                </a:srgbClr>
              </a:solidFill>
              <a:latin typeface="Bookman Old Style"/>
            </a:endParaRPr>
          </a:p>
        </p:txBody>
      </p:sp>
      <p:graphicFrame>
        <p:nvGraphicFramePr>
          <p:cNvPr id="4" name="Chart 3">
            <a:extLst>
              <a:ext uri="{FF2B5EF4-FFF2-40B4-BE49-F238E27FC236}">
                <a16:creationId xmlns:a16="http://schemas.microsoft.com/office/drawing/2014/main" id="{1EA5AD36-565E-A819-2125-80E22FAFA2A5}"/>
              </a:ext>
            </a:extLst>
          </p:cNvPr>
          <p:cNvGraphicFramePr>
            <a:graphicFrameLocks/>
          </p:cNvGraphicFramePr>
          <p:nvPr>
            <p:extLst>
              <p:ext uri="{D42A27DB-BD31-4B8C-83A1-F6EECF244321}">
                <p14:modId xmlns:p14="http://schemas.microsoft.com/office/powerpoint/2010/main" val="2785547986"/>
              </p:ext>
            </p:extLst>
          </p:nvPr>
        </p:nvGraphicFramePr>
        <p:xfrm>
          <a:off x="922336" y="917514"/>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54159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A663C-584B-B8A4-95D6-5918396095BE}"/>
              </a:ext>
            </a:extLst>
          </p:cNvPr>
          <p:cNvSpPr>
            <a:spLocks noGrp="1"/>
          </p:cNvSpPr>
          <p:nvPr>
            <p:ph type="ctrTitle"/>
          </p:nvPr>
        </p:nvSpPr>
        <p:spPr>
          <a:xfrm>
            <a:off x="543339" y="389841"/>
            <a:ext cx="11097797" cy="1120908"/>
          </a:xfrm>
        </p:spPr>
        <p:txBody>
          <a:bodyPr>
            <a:normAutofit/>
          </a:bodyPr>
          <a:lstStyle/>
          <a:p>
            <a:r>
              <a:rPr lang="en-US" sz="5400" dirty="0"/>
              <a:t>Current Traction</a:t>
            </a:r>
          </a:p>
        </p:txBody>
      </p:sp>
      <p:sp>
        <p:nvSpPr>
          <p:cNvPr id="3" name="Subtitle 2">
            <a:extLst>
              <a:ext uri="{FF2B5EF4-FFF2-40B4-BE49-F238E27FC236}">
                <a16:creationId xmlns:a16="http://schemas.microsoft.com/office/drawing/2014/main" id="{A9E8AD6E-2778-F329-61B4-D2D3E7B59964}"/>
              </a:ext>
            </a:extLst>
          </p:cNvPr>
          <p:cNvSpPr>
            <a:spLocks noGrp="1"/>
          </p:cNvSpPr>
          <p:nvPr>
            <p:ph type="subTitle" idx="1"/>
          </p:nvPr>
        </p:nvSpPr>
        <p:spPr>
          <a:xfrm>
            <a:off x="649358" y="1656522"/>
            <a:ext cx="3101008" cy="4436303"/>
          </a:xfrm>
        </p:spPr>
        <p:txBody>
          <a:bodyPr/>
          <a:lstStyle/>
          <a:p>
            <a:pPr marL="342900" indent="-342900">
              <a:buFont typeface="Wingdings" panose="05000000000000000000" pitchFamily="2" charset="2"/>
              <a:buChar char="v"/>
            </a:pPr>
            <a:r>
              <a:rPr lang="en-US" dirty="0"/>
              <a:t>Implementation of web scraping using Scrapy.</a:t>
            </a:r>
          </a:p>
          <a:p>
            <a:pPr marL="342900" indent="-342900">
              <a:buFont typeface="Wingdings" panose="05000000000000000000" pitchFamily="2" charset="2"/>
              <a:buChar char="v"/>
            </a:pPr>
            <a:r>
              <a:rPr lang="en-US" dirty="0"/>
              <a:t>Researching on Recommendation Systems.</a:t>
            </a:r>
          </a:p>
          <a:p>
            <a:pPr marL="342900" indent="-342900">
              <a:buFont typeface="Wingdings" panose="05000000000000000000" pitchFamily="2" charset="2"/>
              <a:buChar char="v"/>
            </a:pPr>
            <a:r>
              <a:rPr lang="en-US" dirty="0"/>
              <a:t>Discussing on what all features to be added.</a:t>
            </a:r>
          </a:p>
          <a:p>
            <a:endParaRPr lang="en-US" dirty="0"/>
          </a:p>
        </p:txBody>
      </p:sp>
      <p:pic>
        <p:nvPicPr>
          <p:cNvPr id="1026" name="Picture 2" descr="in India that Hire Law Graduates ...">
            <a:extLst>
              <a:ext uri="{FF2B5EF4-FFF2-40B4-BE49-F238E27FC236}">
                <a16:creationId xmlns:a16="http://schemas.microsoft.com/office/drawing/2014/main" id="{3F32C2DD-94D3-40F2-7B71-12F60F0874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0746" y="1666461"/>
            <a:ext cx="6294782" cy="3525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2769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95002-65EA-AF7A-1099-3E2E0623B362}"/>
              </a:ext>
            </a:extLst>
          </p:cNvPr>
          <p:cNvSpPr>
            <a:spLocks noGrp="1"/>
          </p:cNvSpPr>
          <p:nvPr>
            <p:ph type="ctrTitle"/>
          </p:nvPr>
        </p:nvSpPr>
        <p:spPr>
          <a:xfrm>
            <a:off x="543339" y="389842"/>
            <a:ext cx="11097797" cy="975132"/>
          </a:xfrm>
        </p:spPr>
        <p:txBody>
          <a:bodyPr>
            <a:normAutofit/>
          </a:bodyPr>
          <a:lstStyle/>
          <a:p>
            <a:r>
              <a:rPr lang="en-US" sz="5400" dirty="0"/>
              <a:t>Competitive Landscape</a:t>
            </a:r>
          </a:p>
        </p:txBody>
      </p:sp>
      <p:sp>
        <p:nvSpPr>
          <p:cNvPr id="3" name="Subtitle 2">
            <a:extLst>
              <a:ext uri="{FF2B5EF4-FFF2-40B4-BE49-F238E27FC236}">
                <a16:creationId xmlns:a16="http://schemas.microsoft.com/office/drawing/2014/main" id="{488E8246-C8EE-D6E2-C613-A9E9F0B98D18}"/>
              </a:ext>
            </a:extLst>
          </p:cNvPr>
          <p:cNvSpPr>
            <a:spLocks noGrp="1"/>
          </p:cNvSpPr>
          <p:nvPr>
            <p:ph type="subTitle" idx="1"/>
          </p:nvPr>
        </p:nvSpPr>
        <p:spPr>
          <a:xfrm>
            <a:off x="543340" y="1537252"/>
            <a:ext cx="2597426" cy="4555573"/>
          </a:xfrm>
        </p:spPr>
        <p:txBody>
          <a:bodyPr>
            <a:normAutofit/>
          </a:bodyPr>
          <a:lstStyle/>
          <a:p>
            <a:endParaRPr lang="en-US" b="1" dirty="0"/>
          </a:p>
          <a:p>
            <a:r>
              <a:rPr lang="en-US" b="1" dirty="0"/>
              <a:t>Competitors :</a:t>
            </a:r>
          </a:p>
          <a:p>
            <a:pPr marL="342900" indent="-342900">
              <a:buFont typeface="Arial" panose="020B0604020202020204" pitchFamily="34" charset="0"/>
              <a:buChar char="•"/>
            </a:pPr>
            <a:r>
              <a:rPr lang="en-US" b="1" dirty="0"/>
              <a:t> </a:t>
            </a:r>
            <a:r>
              <a:rPr lang="en-US" dirty="0" err="1"/>
              <a:t>LegalRobot</a:t>
            </a:r>
            <a:endParaRPr lang="en-US" dirty="0"/>
          </a:p>
          <a:p>
            <a:pPr marL="342900" indent="-342900">
              <a:buFont typeface="Arial" panose="020B0604020202020204" pitchFamily="34" charset="0"/>
              <a:buChar char="•"/>
            </a:pPr>
            <a:r>
              <a:rPr lang="en-US" dirty="0" err="1"/>
              <a:t>DoNotPay</a:t>
            </a:r>
            <a:endParaRPr lang="en-US" dirty="0"/>
          </a:p>
          <a:p>
            <a:pPr marL="342900" indent="-342900">
              <a:buFont typeface="Arial" panose="020B0604020202020204" pitchFamily="34" charset="0"/>
              <a:buChar char="•"/>
            </a:pPr>
            <a:r>
              <a:rPr lang="en-US" dirty="0" err="1"/>
              <a:t>AILawyer</a:t>
            </a:r>
            <a:endParaRPr lang="en-US" dirty="0"/>
          </a:p>
          <a:p>
            <a:pPr marL="342900" indent="-342900">
              <a:buFont typeface="Arial" panose="020B0604020202020204" pitchFamily="34" charset="0"/>
              <a:buChar char="•"/>
            </a:pPr>
            <a:r>
              <a:rPr lang="en-US" dirty="0" err="1"/>
              <a:t>Casetext</a:t>
            </a:r>
            <a:endParaRPr lang="en-US" dirty="0"/>
          </a:p>
          <a:p>
            <a:pPr marL="342900" indent="-342900">
              <a:buFont typeface="Arial" panose="020B0604020202020204" pitchFamily="34" charset="0"/>
              <a:buChar char="•"/>
            </a:pPr>
            <a:r>
              <a:rPr lang="en-US" dirty="0"/>
              <a:t>Latch</a:t>
            </a:r>
          </a:p>
          <a:p>
            <a:pPr marL="342900" indent="-342900">
              <a:buFont typeface="Arial" panose="020B0604020202020204" pitchFamily="34" charset="0"/>
              <a:buChar char="•"/>
            </a:pPr>
            <a:endParaRPr lang="en-US" dirty="0"/>
          </a:p>
        </p:txBody>
      </p:sp>
      <p:sp>
        <p:nvSpPr>
          <p:cNvPr id="4" name="Subtitle 2">
            <a:extLst>
              <a:ext uri="{FF2B5EF4-FFF2-40B4-BE49-F238E27FC236}">
                <a16:creationId xmlns:a16="http://schemas.microsoft.com/office/drawing/2014/main" id="{353292B8-FD07-78AD-BFA5-2D2F160417D0}"/>
              </a:ext>
            </a:extLst>
          </p:cNvPr>
          <p:cNvSpPr txBox="1">
            <a:spLocks/>
          </p:cNvSpPr>
          <p:nvPr/>
        </p:nvSpPr>
        <p:spPr>
          <a:xfrm>
            <a:off x="3279914" y="1537251"/>
            <a:ext cx="7719390" cy="4555573"/>
          </a:xfrm>
          <a:prstGeom prst="rect">
            <a:avLst/>
          </a:prstGeom>
        </p:spPr>
        <p:txBody>
          <a:bodyPr vert="horz" wrap="square" lIns="0" tIns="0" rIns="0" bIns="0" rtlCol="0">
            <a:normAutofit/>
          </a:bodyPr>
          <a:lstStyle>
            <a:lvl1pPr marL="0" indent="0" algn="l" defTabSz="914400" rtl="0" eaLnBrk="1" latinLnBrk="0" hangingPunct="1">
              <a:lnSpc>
                <a:spcPct val="100000"/>
              </a:lnSpc>
              <a:spcBef>
                <a:spcPts val="1000"/>
              </a:spcBef>
              <a:spcAft>
                <a:spcPts val="800"/>
              </a:spcAft>
              <a:buFont typeface="Arial" panose="020B0604020202020204" pitchFamily="34" charset="0"/>
              <a:buNone/>
              <a:defRPr sz="2400" kern="1200">
                <a:solidFill>
                  <a:schemeClr val="tx1">
                    <a:alpha val="80000"/>
                  </a:schemeClr>
                </a:solidFill>
                <a:latin typeface="+mn-lt"/>
                <a:ea typeface="+mn-ea"/>
                <a:cs typeface="+mn-cs"/>
              </a:defRPr>
            </a:lvl1pPr>
            <a:lvl2pPr marL="457200" indent="0" algn="ctr" defTabSz="914400" rtl="0" eaLnBrk="1" latinLnBrk="0" hangingPunct="1">
              <a:lnSpc>
                <a:spcPct val="110000"/>
              </a:lnSpc>
              <a:spcBef>
                <a:spcPts val="500"/>
              </a:spcBef>
              <a:spcAft>
                <a:spcPts val="800"/>
              </a:spcAft>
              <a:buFont typeface="Arial" panose="020B0604020202020204" pitchFamily="34" charset="0"/>
              <a:buNone/>
              <a:defRPr sz="2000" kern="1200">
                <a:solidFill>
                  <a:schemeClr val="tx1">
                    <a:alpha val="60000"/>
                  </a:schemeClr>
                </a:solidFill>
                <a:latin typeface="+mn-lt"/>
                <a:ea typeface="+mn-ea"/>
                <a:cs typeface="+mn-cs"/>
              </a:defRPr>
            </a:lvl2pPr>
            <a:lvl3pPr marL="914400" indent="0" algn="ctr" defTabSz="914400" rtl="0" eaLnBrk="1" latinLnBrk="0" hangingPunct="1">
              <a:lnSpc>
                <a:spcPct val="110000"/>
              </a:lnSpc>
              <a:spcBef>
                <a:spcPts val="500"/>
              </a:spcBef>
              <a:spcAft>
                <a:spcPts val="800"/>
              </a:spcAft>
              <a:buFont typeface="Arial" panose="020B0604020202020204" pitchFamily="34" charset="0"/>
              <a:buNone/>
              <a:defRPr sz="1800" kern="1200">
                <a:solidFill>
                  <a:schemeClr val="tx1">
                    <a:alpha val="60000"/>
                  </a:schemeClr>
                </a:solidFill>
                <a:latin typeface="+mn-lt"/>
                <a:ea typeface="+mn-ea"/>
                <a:cs typeface="+mn-cs"/>
              </a:defRPr>
            </a:lvl3pPr>
            <a:lvl4pPr marL="1371600" indent="0" algn="ctr" defTabSz="914400" rtl="0" eaLnBrk="1" latinLnBrk="0" hangingPunct="1">
              <a:lnSpc>
                <a:spcPct val="110000"/>
              </a:lnSpc>
              <a:spcBef>
                <a:spcPts val="500"/>
              </a:spcBef>
              <a:spcAft>
                <a:spcPts val="800"/>
              </a:spcAft>
              <a:buFont typeface="Arial" panose="020B0604020202020204" pitchFamily="34" charset="0"/>
              <a:buNone/>
              <a:defRPr sz="1600" kern="1200">
                <a:solidFill>
                  <a:schemeClr val="tx1">
                    <a:alpha val="60000"/>
                  </a:schemeClr>
                </a:solidFill>
                <a:latin typeface="+mn-lt"/>
                <a:ea typeface="+mn-ea"/>
                <a:cs typeface="+mn-cs"/>
              </a:defRPr>
            </a:lvl4pPr>
            <a:lvl5pPr marL="1828800" indent="0" algn="ctr" defTabSz="914400" rtl="0" eaLnBrk="1" latinLnBrk="0" hangingPunct="1">
              <a:lnSpc>
                <a:spcPct val="110000"/>
              </a:lnSpc>
              <a:spcBef>
                <a:spcPts val="500"/>
              </a:spcBef>
              <a:spcAft>
                <a:spcPts val="800"/>
              </a:spcAft>
              <a:buFont typeface="Arial" panose="020B0604020202020204" pitchFamily="34" charset="0"/>
              <a:buNone/>
              <a:defRPr sz="1600" kern="1200">
                <a:solidFill>
                  <a:schemeClr val="tx1">
                    <a:alpha val="60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b="1" dirty="0"/>
          </a:p>
          <a:p>
            <a:r>
              <a:rPr lang="en-US" b="1" dirty="0"/>
              <a:t>How to Compete:</a:t>
            </a:r>
          </a:p>
          <a:p>
            <a:pPr marL="342900" indent="-342900">
              <a:buFont typeface="Arial" panose="020B0604020202020204" pitchFamily="34" charset="0"/>
              <a:buChar char="•"/>
            </a:pPr>
            <a:r>
              <a:rPr lang="en-US" dirty="0"/>
              <a:t>Accessibility and Affordability</a:t>
            </a:r>
          </a:p>
          <a:p>
            <a:pPr marL="342900" indent="-342900">
              <a:buFont typeface="Arial" panose="020B0604020202020204" pitchFamily="34" charset="0"/>
              <a:buChar char="•"/>
            </a:pPr>
            <a:r>
              <a:rPr lang="en-US" dirty="0"/>
              <a:t>User Experience</a:t>
            </a:r>
          </a:p>
          <a:p>
            <a:pPr marL="342900" indent="-342900">
              <a:buFont typeface="Arial" panose="020B0604020202020204" pitchFamily="34" charset="0"/>
              <a:buChar char="•"/>
            </a:pPr>
            <a:r>
              <a:rPr lang="en-US" dirty="0"/>
              <a:t>A unique law recommendation</a:t>
            </a:r>
          </a:p>
          <a:p>
            <a:pPr marL="342900" indent="-342900">
              <a:buFont typeface="Arial" panose="020B0604020202020204" pitchFamily="34" charset="0"/>
              <a:buChar char="•"/>
            </a:pPr>
            <a:r>
              <a:rPr lang="en-US" dirty="0"/>
              <a:t>Using Artificial Intelligence and Machine Learning</a:t>
            </a:r>
          </a:p>
          <a:p>
            <a:pPr marL="342900" indent="-342900">
              <a:buFont typeface="Arial" panose="020B0604020202020204" pitchFamily="34" charset="0"/>
              <a:buChar char="•"/>
            </a:pPr>
            <a:r>
              <a:rPr lang="en-US" dirty="0"/>
              <a:t>Integration and collaboration with Law Schools</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420559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83CF3-BC67-4329-0D54-AD67F4F96A8B}"/>
              </a:ext>
            </a:extLst>
          </p:cNvPr>
          <p:cNvSpPr>
            <a:spLocks noGrp="1"/>
          </p:cNvSpPr>
          <p:nvPr>
            <p:ph type="ctrTitle"/>
          </p:nvPr>
        </p:nvSpPr>
        <p:spPr>
          <a:xfrm>
            <a:off x="728871" y="389841"/>
            <a:ext cx="10912266" cy="1094402"/>
          </a:xfrm>
        </p:spPr>
        <p:txBody>
          <a:bodyPr>
            <a:normAutofit/>
          </a:bodyPr>
          <a:lstStyle/>
          <a:p>
            <a:r>
              <a:rPr lang="en-US" sz="5400" dirty="0"/>
              <a:t>Financial Current and Projections</a:t>
            </a:r>
          </a:p>
        </p:txBody>
      </p:sp>
      <p:sp>
        <p:nvSpPr>
          <p:cNvPr id="3" name="Subtitle 2">
            <a:extLst>
              <a:ext uri="{FF2B5EF4-FFF2-40B4-BE49-F238E27FC236}">
                <a16:creationId xmlns:a16="http://schemas.microsoft.com/office/drawing/2014/main" id="{C7FBDE27-FB9D-8619-221E-45CC62842865}"/>
              </a:ext>
            </a:extLst>
          </p:cNvPr>
          <p:cNvSpPr>
            <a:spLocks noGrp="1"/>
          </p:cNvSpPr>
          <p:nvPr>
            <p:ph type="subTitle" idx="1"/>
          </p:nvPr>
        </p:nvSpPr>
        <p:spPr>
          <a:xfrm>
            <a:off x="583097" y="1616765"/>
            <a:ext cx="11058042" cy="4476060"/>
          </a:xfrm>
        </p:spPr>
        <p:txBody>
          <a:bodyPr>
            <a:normAutofit/>
          </a:bodyPr>
          <a:lstStyle/>
          <a:p>
            <a:r>
              <a:rPr lang="en-US" b="1" dirty="0"/>
              <a:t>Summary of Business Plan for 3 Years</a:t>
            </a:r>
            <a:endParaRPr lang="en-US" dirty="0"/>
          </a:p>
          <a:p>
            <a:r>
              <a:rPr lang="en-US" b="1" dirty="0"/>
              <a:t>Year 1: Development and Market Entry</a:t>
            </a:r>
            <a:endParaRPr lang="en-US" dirty="0"/>
          </a:p>
          <a:p>
            <a:pPr>
              <a:buFont typeface="Arial" panose="020B0604020202020204" pitchFamily="34" charset="0"/>
              <a:buChar char="•"/>
            </a:pPr>
            <a:r>
              <a:rPr lang="en-US" b="1" dirty="0"/>
              <a:t>Goals: </a:t>
            </a:r>
            <a:r>
              <a:rPr lang="en-US" dirty="0"/>
              <a:t>Develop the core technology and features of the </a:t>
            </a:r>
            <a:r>
              <a:rPr lang="en-US" dirty="0" err="1"/>
              <a:t>app.Conduct</a:t>
            </a:r>
            <a:r>
              <a:rPr lang="en-US" dirty="0"/>
              <a:t> beta testing with a select group of users. Launch marketing campaigns to create </a:t>
            </a:r>
            <a:r>
              <a:rPr lang="en-US" dirty="0" err="1"/>
              <a:t>awareness.Onboard</a:t>
            </a:r>
            <a:r>
              <a:rPr lang="en-US" dirty="0"/>
              <a:t> initial users and generate early revenue.</a:t>
            </a:r>
          </a:p>
          <a:p>
            <a:r>
              <a:rPr lang="en-US" b="1" dirty="0"/>
              <a:t>Year 2: Growth and Expansion</a:t>
            </a:r>
            <a:endParaRPr lang="en-US" dirty="0"/>
          </a:p>
          <a:p>
            <a:pPr>
              <a:buFont typeface="Arial" panose="020B0604020202020204" pitchFamily="34" charset="0"/>
              <a:buChar char="•"/>
            </a:pPr>
            <a:r>
              <a:rPr lang="en-US" b="1" dirty="0"/>
              <a:t>Goals: </a:t>
            </a:r>
            <a:r>
              <a:rPr lang="en-US" dirty="0"/>
              <a:t>Expand user base through targeted marketing and </a:t>
            </a:r>
            <a:r>
              <a:rPr lang="en-US" dirty="0" err="1"/>
              <a:t>partnerships.Enhance</a:t>
            </a:r>
            <a:r>
              <a:rPr lang="en-US" dirty="0"/>
              <a:t> app features based on user feedback. Improve AI algorithms for more accurate </a:t>
            </a:r>
            <a:r>
              <a:rPr lang="en-US" dirty="0" err="1"/>
              <a:t>recommendations.Scale</a:t>
            </a:r>
            <a:r>
              <a:rPr lang="en-US" dirty="0"/>
              <a:t> operations to handle increased user traffic.</a:t>
            </a:r>
          </a:p>
          <a:p>
            <a:pPr>
              <a:buFont typeface="Arial" panose="020B0604020202020204" pitchFamily="34" charset="0"/>
              <a:buChar char="•"/>
            </a:pPr>
            <a:endParaRPr lang="en-US" dirty="0"/>
          </a:p>
          <a:p>
            <a:endParaRPr lang="en-US" dirty="0"/>
          </a:p>
          <a:p>
            <a:endParaRPr lang="en-US" dirty="0"/>
          </a:p>
        </p:txBody>
      </p:sp>
    </p:spTree>
    <p:extLst>
      <p:ext uri="{BB962C8B-B14F-4D97-AF65-F5344CB8AC3E}">
        <p14:creationId xmlns:p14="http://schemas.microsoft.com/office/powerpoint/2010/main" val="1278938302"/>
      </p:ext>
    </p:extLst>
  </p:cSld>
  <p:clrMapOvr>
    <a:masterClrMapping/>
  </p:clrMapOvr>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Sitka Heading"/>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docProps/app.xml><?xml version="1.0" encoding="utf-8"?>
<Properties xmlns="http://schemas.openxmlformats.org/officeDocument/2006/extended-properties" xmlns:vt="http://schemas.openxmlformats.org/officeDocument/2006/docPropsVTypes">
  <Template>office theme</Template>
  <TotalTime>519</TotalTime>
  <Words>894</Words>
  <Application>Microsoft Office PowerPoint</Application>
  <PresentationFormat>Widescreen</PresentationFormat>
  <Paragraphs>107</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Bookman Old Style</vt:lpstr>
      <vt:lpstr>Calibri</vt:lpstr>
      <vt:lpstr>Sitka Heading</vt:lpstr>
      <vt:lpstr>Source Sans Pro</vt:lpstr>
      <vt:lpstr>Wingdings</vt:lpstr>
      <vt:lpstr>3DFloatVTI</vt:lpstr>
      <vt:lpstr>PowerPoint Presentation</vt:lpstr>
      <vt:lpstr>PowerPoint Presentation</vt:lpstr>
      <vt:lpstr>Market need Assessment</vt:lpstr>
      <vt:lpstr>Product / Technology Overview</vt:lpstr>
      <vt:lpstr>Business Model</vt:lpstr>
      <vt:lpstr>Size of the Market Opportunity </vt:lpstr>
      <vt:lpstr>Current Traction</vt:lpstr>
      <vt:lpstr>Competitive Landscape</vt:lpstr>
      <vt:lpstr>Financial Current and Projections</vt:lpstr>
      <vt:lpstr>Financial Current and Projections</vt:lpstr>
      <vt:lpstr>PowerPoint Presentation</vt:lpstr>
      <vt:lpstr>Funding Needs, Use of Funds &amp; Proposed Valuation</vt:lpstr>
      <vt:lpstr>Current Equity Structure, Fundraising History, and Investors</vt:lpstr>
      <vt:lpstr>Exit Options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Anusha Narayanan</cp:lastModifiedBy>
  <cp:revision>281</cp:revision>
  <dcterms:created xsi:type="dcterms:W3CDTF">2024-07-26T13:41:02Z</dcterms:created>
  <dcterms:modified xsi:type="dcterms:W3CDTF">2024-07-28T08:14:57Z</dcterms:modified>
</cp:coreProperties>
</file>