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Lst>
  <p:sldSz cx="12192000" cy="6858000"/>
  <p:notesSz cx="6858000" cy="9144000"/>
  <p:defaultTextStyle>
    <a:defPPr>
      <a:defRPr lang="en-GB"/>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A850764-6A13-36B2-01ED-21296239BA7C}" v="307" dt="2024-07-26T16:49:53.625"/>
    <p1510:client id="{740D590D-4EB5-385A-84D1-8837D78BA5E0}" v="68" dt="2024-07-26T14:03:01.968"/>
    <p1510:client id="{CA95D504-937F-C8CA-FAFC-EF6010587D66}" v="98" dt="2024-07-27T01:30:34.339"/>
    <p1510:client id="{CEC06B54-2892-B16B-082D-F97F190F7567}" v="24" dt="2024-07-26T15:27:10.48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72" autoAdjust="0"/>
    <p:restoredTop sz="94660"/>
  </p:normalViewPr>
  <p:slideViewPr>
    <p:cSldViewPr snapToGrid="0">
      <p:cViewPr varScale="1">
        <p:scale>
          <a:sx n="72" d="100"/>
          <a:sy n="72" d="100"/>
        </p:scale>
        <p:origin x="456" y="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20"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rts/_rels/chart1.xml.rels><?xml version="1.0" encoding="UTF-8" standalone="yes"?>
<Relationships xmlns="http://schemas.openxmlformats.org/package/2006/relationships"><Relationship Id="rId3" Type="http://schemas.openxmlformats.org/officeDocument/2006/relationships/oleObject" Target="Book1" TargetMode="External"/><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00" b="1" i="0" u="none" strike="noStrike" kern="1200" baseline="0">
                <a:solidFill>
                  <a:schemeClr val="dk1">
                    <a:lumMod val="75000"/>
                    <a:lumOff val="25000"/>
                  </a:schemeClr>
                </a:solidFill>
                <a:latin typeface="+mn-lt"/>
                <a:ea typeface="+mn-ea"/>
                <a:cs typeface="+mn-cs"/>
              </a:defRPr>
            </a:pPr>
            <a:r>
              <a:rPr lang="en-US"/>
              <a:t>500 million Work Force</a:t>
            </a:r>
          </a:p>
        </c:rich>
      </c:tx>
      <c:layout>
        <c:manualLayout>
          <c:xMode val="edge"/>
          <c:yMode val="edge"/>
          <c:x val="0.27772222222222226"/>
          <c:y val="4.6296296296296294E-2"/>
        </c:manualLayout>
      </c:layout>
      <c:overlay val="0"/>
      <c:spPr>
        <a:noFill/>
        <a:ln>
          <a:noFill/>
        </a:ln>
        <a:effectLst/>
      </c:spPr>
      <c:txPr>
        <a:bodyPr rot="0" spcFirstLastPara="1" vertOverflow="ellipsis" vert="horz" wrap="square" anchor="ctr" anchorCtr="1"/>
        <a:lstStyle/>
        <a:p>
          <a:pPr>
            <a:defRPr sz="1800" b="1" i="0" u="none" strike="noStrike" kern="1200" baseline="0">
              <a:solidFill>
                <a:schemeClr val="dk1">
                  <a:lumMod val="75000"/>
                  <a:lumOff val="25000"/>
                </a:schemeClr>
              </a:solidFill>
              <a:latin typeface="+mn-lt"/>
              <a:ea typeface="+mn-ea"/>
              <a:cs typeface="+mn-cs"/>
            </a:defRPr>
          </a:pPr>
          <a:endParaRPr lang="en-US"/>
        </a:p>
      </c:txPr>
    </c:title>
    <c:autoTitleDeleted val="0"/>
    <c:plotArea>
      <c:layout/>
      <c:pieChart>
        <c:varyColors val="1"/>
        <c:ser>
          <c:idx val="0"/>
          <c:order val="0"/>
          <c:tx>
            <c:strRef>
              <c:f>Sheet1!$B$1</c:f>
              <c:strCache>
                <c:ptCount val="1"/>
                <c:pt idx="0">
                  <c:v>Percentage</c:v>
                </c:pt>
              </c:strCache>
            </c:strRef>
          </c:tx>
          <c:dPt>
            <c:idx val="0"/>
            <c:bubble3D val="0"/>
            <c:spPr>
              <a:solidFill>
                <a:schemeClr val="accent1"/>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1-1C71-49AD-9A4F-F7E79BD130AE}"/>
              </c:ext>
            </c:extLst>
          </c:dPt>
          <c:dPt>
            <c:idx val="1"/>
            <c:bubble3D val="0"/>
            <c:spPr>
              <a:solidFill>
                <a:schemeClr val="accent2"/>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3-1C71-49AD-9A4F-F7E79BD130AE}"/>
              </c:ext>
            </c:extLst>
          </c:dPt>
          <c:dPt>
            <c:idx val="2"/>
            <c:bubble3D val="0"/>
            <c:spPr>
              <a:solidFill>
                <a:schemeClr val="accent3"/>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5-1C71-49AD-9A4F-F7E79BD130AE}"/>
              </c:ext>
            </c:extLst>
          </c:dPt>
          <c:dPt>
            <c:idx val="3"/>
            <c:bubble3D val="0"/>
            <c:spPr>
              <a:solidFill>
                <a:schemeClr val="accent4"/>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7-1C71-49AD-9A4F-F7E79BD130AE}"/>
              </c:ext>
            </c:extLst>
          </c:dPt>
          <c:dPt>
            <c:idx val="4"/>
            <c:bubble3D val="0"/>
            <c:spPr>
              <a:solidFill>
                <a:schemeClr val="accent5"/>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9-1C71-49AD-9A4F-F7E79BD130AE}"/>
              </c:ext>
            </c:extLst>
          </c:dPt>
          <c:dPt>
            <c:idx val="5"/>
            <c:bubble3D val="0"/>
            <c:spPr>
              <a:solidFill>
                <a:schemeClr val="accent6"/>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B-1C71-49AD-9A4F-F7E79BD130AE}"/>
              </c:ext>
            </c:extLst>
          </c:dPt>
          <c:dPt>
            <c:idx val="6"/>
            <c:bubble3D val="0"/>
            <c:spPr>
              <a:solidFill>
                <a:schemeClr val="accent1">
                  <a:lumMod val="60000"/>
                </a:schemeClr>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D-1C71-49AD-9A4F-F7E79BD130AE}"/>
              </c:ext>
            </c:extLst>
          </c:dPt>
          <c:dLbls>
            <c:dLbl>
              <c:idx val="1"/>
              <c:layout>
                <c:manualLayout>
                  <c:x val="-2.3186789151356589E-3"/>
                  <c:y val="0.1509510790317877"/>
                </c:manualLayout>
              </c:layout>
              <c:dLblPos val="bestFit"/>
              <c:showLegendKey val="0"/>
              <c:showVal val="0"/>
              <c:showCatName val="0"/>
              <c:showSerName val="0"/>
              <c:showPercent val="1"/>
              <c:showBubbleSize val="0"/>
              <c:extLst>
                <c:ext xmlns:c15="http://schemas.microsoft.com/office/drawing/2012/chart" uri="{CE6537A1-D6FC-4f65-9D91-7224C49458BB}"/>
                <c:ext xmlns:c16="http://schemas.microsoft.com/office/drawing/2014/chart" uri="{C3380CC4-5D6E-409C-BE32-E72D297353CC}">
                  <c16:uniqueId val="{00000003-1C71-49AD-9A4F-F7E79BD130AE}"/>
                </c:ext>
              </c:extLst>
            </c:dLbl>
            <c:dLbl>
              <c:idx val="2"/>
              <c:layout>
                <c:manualLayout>
                  <c:x val="-1.741097987751531E-2"/>
                  <c:y val="0.24659849810440362"/>
                </c:manualLayout>
              </c:layout>
              <c:dLblPos val="bestFit"/>
              <c:showLegendKey val="0"/>
              <c:showVal val="0"/>
              <c:showCatName val="0"/>
              <c:showSerName val="0"/>
              <c:showPercent val="1"/>
              <c:showBubbleSize val="0"/>
              <c:extLst>
                <c:ext xmlns:c15="http://schemas.microsoft.com/office/drawing/2012/chart" uri="{CE6537A1-D6FC-4f65-9D91-7224C49458BB}"/>
                <c:ext xmlns:c16="http://schemas.microsoft.com/office/drawing/2014/chart" uri="{C3380CC4-5D6E-409C-BE32-E72D297353CC}">
                  <c16:uniqueId val="{00000005-1C71-49AD-9A4F-F7E79BD130AE}"/>
                </c:ext>
              </c:extLst>
            </c:dLbl>
            <c:dLbl>
              <c:idx val="3"/>
              <c:layout>
                <c:manualLayout>
                  <c:x val="-2.5538057742782151E-2"/>
                  <c:y val="5.2147127442403012E-2"/>
                </c:manualLayout>
              </c:layout>
              <c:dLblPos val="bestFit"/>
              <c:showLegendKey val="0"/>
              <c:showVal val="0"/>
              <c:showCatName val="0"/>
              <c:showSerName val="0"/>
              <c:showPercent val="1"/>
              <c:showBubbleSize val="0"/>
              <c:extLst>
                <c:ext xmlns:c15="http://schemas.microsoft.com/office/drawing/2012/chart" uri="{CE6537A1-D6FC-4f65-9D91-7224C49458BB}"/>
                <c:ext xmlns:c16="http://schemas.microsoft.com/office/drawing/2014/chart" uri="{C3380CC4-5D6E-409C-BE32-E72D297353CC}">
                  <c16:uniqueId val="{00000007-1C71-49AD-9A4F-F7E79BD130AE}"/>
                </c:ext>
              </c:extLst>
            </c:dLbl>
            <c:dLbl>
              <c:idx val="4"/>
              <c:layout>
                <c:manualLayout>
                  <c:x val="-8.4453193350832161E-3"/>
                  <c:y val="4.7227325750947777E-2"/>
                </c:manualLayout>
              </c:layout>
              <c:dLblPos val="bestFit"/>
              <c:showLegendKey val="0"/>
              <c:showVal val="0"/>
              <c:showCatName val="0"/>
              <c:showSerName val="0"/>
              <c:showPercent val="1"/>
              <c:showBubbleSize val="0"/>
              <c:extLst>
                <c:ext xmlns:c15="http://schemas.microsoft.com/office/drawing/2012/chart" uri="{CE6537A1-D6FC-4f65-9D91-7224C49458BB}"/>
                <c:ext xmlns:c16="http://schemas.microsoft.com/office/drawing/2014/chart" uri="{C3380CC4-5D6E-409C-BE32-E72D297353CC}">
                  <c16:uniqueId val="{00000009-1C71-49AD-9A4F-F7E79BD130AE}"/>
                </c:ext>
              </c:extLst>
            </c:dLbl>
            <c:spPr>
              <a:pattFill prst="pct75">
                <a:fgClr>
                  <a:schemeClr val="dk1">
                    <a:lumMod val="75000"/>
                    <a:lumOff val="25000"/>
                  </a:schemeClr>
                </a:fgClr>
                <a:bgClr>
                  <a:schemeClr val="dk1">
                    <a:lumMod val="65000"/>
                    <a:lumOff val="35000"/>
                  </a:schemeClr>
                </a:bgClr>
              </a:pattFill>
              <a:ln>
                <a:noFill/>
              </a:ln>
              <a:effectLst>
                <a:outerShdw blurRad="50800" dist="38100" dir="2700000" algn="tl" rotWithShape="0">
                  <a:prstClr val="black">
                    <a:alpha val="40000"/>
                  </a:prstClr>
                </a:outerShdw>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lt1"/>
                    </a:solidFill>
                    <a:latin typeface="+mn-lt"/>
                    <a:ea typeface="+mn-ea"/>
                    <a:cs typeface="+mn-cs"/>
                  </a:defRPr>
                </a:pPr>
                <a:endParaRPr lang="en-US"/>
              </a:p>
            </c:txPr>
            <c:dLblPos val="ctr"/>
            <c:showLegendKey val="0"/>
            <c:showVal val="0"/>
            <c:showCatName val="0"/>
            <c:showSerName val="0"/>
            <c:showPercent val="1"/>
            <c:showBubbleSize val="0"/>
            <c:showLeaderLines val="1"/>
            <c:leaderLines>
              <c:spPr>
                <a:ln w="9525">
                  <a:solidFill>
                    <a:schemeClr val="dk1">
                      <a:lumMod val="50000"/>
                      <a:lumOff val="50000"/>
                    </a:schemeClr>
                  </a:solidFill>
                </a:ln>
                <a:effectLst/>
              </c:spPr>
            </c:leaderLines>
            <c:extLst>
              <c:ext xmlns:c15="http://schemas.microsoft.com/office/drawing/2012/chart" uri="{CE6537A1-D6FC-4f65-9D91-7224C49458BB}"/>
            </c:extLst>
          </c:dLbls>
          <c:cat>
            <c:strRef>
              <c:f>Sheet1!$A$2:$A$8</c:f>
              <c:strCache>
                <c:ptCount val="7"/>
                <c:pt idx="0">
                  <c:v>Lawyers</c:v>
                </c:pt>
                <c:pt idx="1">
                  <c:v>Doctors</c:v>
                </c:pt>
                <c:pt idx="2">
                  <c:v>Engineers</c:v>
                </c:pt>
                <c:pt idx="3">
                  <c:v>IT Professionals</c:v>
                </c:pt>
                <c:pt idx="4">
                  <c:v>Teachers</c:v>
                </c:pt>
                <c:pt idx="5">
                  <c:v>Farmers</c:v>
                </c:pt>
                <c:pt idx="6">
                  <c:v>Others</c:v>
                </c:pt>
              </c:strCache>
            </c:strRef>
          </c:cat>
          <c:val>
            <c:numRef>
              <c:f>Sheet1!$B$2:$B$8</c:f>
              <c:numCache>
                <c:formatCode>General</c:formatCode>
                <c:ptCount val="7"/>
                <c:pt idx="0">
                  <c:v>0.28000000000000003</c:v>
                </c:pt>
                <c:pt idx="1">
                  <c:v>0.24</c:v>
                </c:pt>
                <c:pt idx="2">
                  <c:v>3</c:v>
                </c:pt>
                <c:pt idx="3">
                  <c:v>0.88</c:v>
                </c:pt>
                <c:pt idx="4">
                  <c:v>1.8</c:v>
                </c:pt>
                <c:pt idx="5">
                  <c:v>30</c:v>
                </c:pt>
                <c:pt idx="6">
                  <c:v>63.8</c:v>
                </c:pt>
              </c:numCache>
            </c:numRef>
          </c:val>
          <c:extLst>
            <c:ext xmlns:c16="http://schemas.microsoft.com/office/drawing/2014/chart" uri="{C3380CC4-5D6E-409C-BE32-E72D297353CC}">
              <c16:uniqueId val="{0000000E-1C71-49AD-9A4F-F7E79BD130AE}"/>
            </c:ext>
          </c:extLst>
        </c:ser>
        <c:dLbls>
          <c:dLblPos val="ctr"/>
          <c:showLegendKey val="0"/>
          <c:showVal val="0"/>
          <c:showCatName val="0"/>
          <c:showSerName val="0"/>
          <c:showPercent val="1"/>
          <c:showBubbleSize val="0"/>
          <c:showLeaderLines val="1"/>
        </c:dLbls>
        <c:firstSliceAng val="0"/>
      </c:pieChart>
      <c:spPr>
        <a:noFill/>
        <a:ln>
          <a:noFill/>
        </a:ln>
        <a:effectLst/>
      </c:spPr>
    </c:plotArea>
    <c:legend>
      <c:legendPos val="r"/>
      <c:layout>
        <c:manualLayout>
          <c:xMode val="edge"/>
          <c:yMode val="edge"/>
          <c:x val="0.69218941382327204"/>
          <c:y val="0.27974336541265676"/>
          <c:w val="0.20225503062117234"/>
          <c:h val="0.54687882764654416"/>
        </c:manualLayout>
      </c:layout>
      <c:overlay val="0"/>
      <c:spPr>
        <a:solidFill>
          <a:schemeClr val="lt1">
            <a:lumMod val="95000"/>
            <a:alpha val="39000"/>
          </a:schemeClr>
        </a:solidFill>
        <a:ln>
          <a:noFill/>
        </a:ln>
        <a:effectLst/>
      </c:spPr>
      <c:txPr>
        <a:bodyPr rot="0" spcFirstLastPara="1" vertOverflow="ellipsis" vert="horz" wrap="square" anchor="ctr" anchorCtr="1"/>
        <a:lstStyle/>
        <a:p>
          <a:pPr>
            <a:defRPr sz="900" b="0" i="0" u="none" strike="noStrike" kern="1200" baseline="0">
              <a:solidFill>
                <a:schemeClr val="dk1">
                  <a:lumMod val="75000"/>
                  <a:lumOff val="2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3">
  <cs:axisTitle>
    <cs:lnRef idx="0"/>
    <cs:fillRef idx="0"/>
    <cs:effectRef idx="0"/>
    <cs:fontRef idx="minor">
      <a:schemeClr val="dk1">
        <a:lumMod val="75000"/>
        <a:lumOff val="25000"/>
      </a:schemeClr>
    </cs:fontRef>
    <cs:defRPr sz="900"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900"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900" kern="1200"/>
  </cs:chartArea>
  <cs:dataLabel>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000" b="1" i="0" u="none" strike="noStrike" kern="1200" baseline="0"/>
  </cs:dataLabel>
  <cs:dataLabelCallout>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000" b="1" i="0" u="none" strike="noStrike" kern="1200" baseline="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
  <cs:dataPoint3D>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900"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900"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900"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18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900"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900" kern="1200"/>
  </cs:valueAxis>
  <cs:wall>
    <cs:lnRef idx="0"/>
    <cs:fillRef idx="0"/>
    <cs:effectRef idx="0"/>
    <cs:fontRef idx="minor">
      <a:schemeClr val="dk1"/>
    </cs:fontRef>
  </cs:wall>
</cs:chartStyl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577394-0A20-4CF6-9066-CFC2C1C9D30F}"/>
              </a:ext>
            </a:extLst>
          </p:cNvPr>
          <p:cNvSpPr>
            <a:spLocks noGrp="1"/>
          </p:cNvSpPr>
          <p:nvPr>
            <p:ph type="ctrTitle"/>
          </p:nvPr>
        </p:nvSpPr>
        <p:spPr>
          <a:xfrm>
            <a:off x="3359149" y="389840"/>
            <a:ext cx="8281987" cy="2954655"/>
          </a:xfrm>
        </p:spPr>
        <p:txBody>
          <a:bodyPr anchor="t" anchorCtr="0">
            <a:normAutofit/>
          </a:bodyPr>
          <a:lstStyle>
            <a:lvl1pPr algn="l">
              <a:lnSpc>
                <a:spcPct val="100000"/>
              </a:lnSpc>
              <a:defRPr sz="6400"/>
            </a:lvl1pPr>
          </a:lstStyle>
          <a:p>
            <a:r>
              <a:rPr lang="en-US"/>
              <a:t>Click to edit Master title style</a:t>
            </a:r>
            <a:endParaRPr lang="en-US" dirty="0"/>
          </a:p>
        </p:txBody>
      </p:sp>
      <p:sp>
        <p:nvSpPr>
          <p:cNvPr id="3" name="Subtitle 2">
            <a:extLst>
              <a:ext uri="{FF2B5EF4-FFF2-40B4-BE49-F238E27FC236}">
                <a16:creationId xmlns:a16="http://schemas.microsoft.com/office/drawing/2014/main" id="{3F10971F-8922-4B23-9C80-0643D7E35026}"/>
              </a:ext>
            </a:extLst>
          </p:cNvPr>
          <p:cNvSpPr>
            <a:spLocks noGrp="1"/>
          </p:cNvSpPr>
          <p:nvPr>
            <p:ph type="subTitle" idx="1"/>
          </p:nvPr>
        </p:nvSpPr>
        <p:spPr>
          <a:xfrm>
            <a:off x="3359149" y="3536951"/>
            <a:ext cx="8281989" cy="2555874"/>
          </a:xfrm>
        </p:spPr>
        <p:txBody>
          <a:bodyPr>
            <a:normAutofit/>
          </a:bodyPr>
          <a:lstStyle>
            <a:lvl1pPr marL="0" indent="0" algn="l">
              <a:lnSpc>
                <a:spcPct val="100000"/>
              </a:lnSpc>
              <a:buNone/>
              <a:defRPr sz="2400">
                <a:solidFill>
                  <a:schemeClr val="tx1">
                    <a:alpha val="8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a:extLst>
              <a:ext uri="{FF2B5EF4-FFF2-40B4-BE49-F238E27FC236}">
                <a16:creationId xmlns:a16="http://schemas.microsoft.com/office/drawing/2014/main" id="{8B1BC074-1090-47AF-BDE8-3859BF574BA6}"/>
              </a:ext>
            </a:extLst>
          </p:cNvPr>
          <p:cNvSpPr>
            <a:spLocks noGrp="1"/>
          </p:cNvSpPr>
          <p:nvPr>
            <p:ph type="dt" sz="half" idx="10"/>
          </p:nvPr>
        </p:nvSpPr>
        <p:spPr/>
        <p:txBody>
          <a:bodyPr/>
          <a:lstStyle/>
          <a:p>
            <a:fld id="{72EA7947-E287-4738-8C82-07CE4F01EF03}" type="datetime2">
              <a:rPr lang="en-US" smtClean="0"/>
              <a:t>Sunday, July 28, 2024</a:t>
            </a:fld>
            <a:endParaRPr lang="en-US" dirty="0"/>
          </a:p>
        </p:txBody>
      </p:sp>
      <p:sp>
        <p:nvSpPr>
          <p:cNvPr id="5" name="Footer Placeholder 4">
            <a:extLst>
              <a:ext uri="{FF2B5EF4-FFF2-40B4-BE49-F238E27FC236}">
                <a16:creationId xmlns:a16="http://schemas.microsoft.com/office/drawing/2014/main" id="{F1D6522F-D41A-4734-8BD1-BD6E5A37D04C}"/>
              </a:ext>
            </a:extLst>
          </p:cNvPr>
          <p:cNvSpPr>
            <a:spLocks noGrp="1"/>
          </p:cNvSpPr>
          <p:nvPr>
            <p:ph type="ftr" sz="quarter" idx="11"/>
          </p:nvPr>
        </p:nvSpPr>
        <p:spPr/>
        <p:txBody>
          <a:bodyPr/>
          <a:lstStyle/>
          <a:p>
            <a:r>
              <a:rPr lang="en-US"/>
              <a:t>Sample Footer</a:t>
            </a:r>
          </a:p>
        </p:txBody>
      </p:sp>
      <p:sp>
        <p:nvSpPr>
          <p:cNvPr id="6" name="Slide Number Placeholder 5">
            <a:extLst>
              <a:ext uri="{FF2B5EF4-FFF2-40B4-BE49-F238E27FC236}">
                <a16:creationId xmlns:a16="http://schemas.microsoft.com/office/drawing/2014/main" id="{D74D4206-406C-42A3-BBD4-44C043180931}"/>
              </a:ext>
            </a:extLst>
          </p:cNvPr>
          <p:cNvSpPr>
            <a:spLocks noGrp="1"/>
          </p:cNvSpPr>
          <p:nvPr>
            <p:ph type="sldNum" sz="quarter" idx="12"/>
          </p:nvPr>
        </p:nvSpPr>
        <p:spPr/>
        <p:txBody>
          <a:bodyPr/>
          <a:lstStyle/>
          <a:p>
            <a:fld id="{DBA1B0FB-D917-4C8C-928F-313BD683BF39}" type="slidenum">
              <a:rPr lang="en-US" smtClean="0"/>
              <a:t>‹#›</a:t>
            </a:fld>
            <a:endParaRPr lang="en-US"/>
          </a:p>
        </p:txBody>
      </p:sp>
      <p:sp>
        <p:nvSpPr>
          <p:cNvPr id="19" name="Freeform: Shape 18">
            <a:extLst>
              <a:ext uri="{FF2B5EF4-FFF2-40B4-BE49-F238E27FC236}">
                <a16:creationId xmlns:a16="http://schemas.microsoft.com/office/drawing/2014/main" id="{82184FF4-7029-4ED7-813A-192E60608764}"/>
              </a:ext>
            </a:extLst>
          </p:cNvPr>
          <p:cNvSpPr>
            <a:spLocks noChangeAspect="1"/>
          </p:cNvSpPr>
          <p:nvPr/>
        </p:nvSpPr>
        <p:spPr>
          <a:xfrm rot="2700000">
            <a:off x="612445" y="481888"/>
            <a:ext cx="1080000" cy="1262947"/>
          </a:xfrm>
          <a:custGeom>
            <a:avLst/>
            <a:gdLst>
              <a:gd name="connsiteX0" fmla="*/ 540000 w 1080000"/>
              <a:gd name="connsiteY0" fmla="*/ 0 h 1262947"/>
              <a:gd name="connsiteX1" fmla="*/ 1080000 w 1080000"/>
              <a:gd name="connsiteY1" fmla="*/ 931034 h 1262947"/>
              <a:gd name="connsiteX2" fmla="*/ 1064374 w 1080000"/>
              <a:gd name="connsiteY2" fmla="*/ 931034 h 1262947"/>
              <a:gd name="connsiteX3" fmla="*/ 1069029 w 1080000"/>
              <a:gd name="connsiteY3" fmla="*/ 938533 h 1262947"/>
              <a:gd name="connsiteX4" fmla="*/ 1080000 w 1080000"/>
              <a:gd name="connsiteY4" fmla="*/ 992947 h 1262947"/>
              <a:gd name="connsiteX5" fmla="*/ 540000 w 1080000"/>
              <a:gd name="connsiteY5" fmla="*/ 1262947 h 1262947"/>
              <a:gd name="connsiteX6" fmla="*/ 0 w 1080000"/>
              <a:gd name="connsiteY6" fmla="*/ 992947 h 1262947"/>
              <a:gd name="connsiteX7" fmla="*/ 10971 w 1080000"/>
              <a:gd name="connsiteY7" fmla="*/ 938533 h 1262947"/>
              <a:gd name="connsiteX8" fmla="*/ 15626 w 1080000"/>
              <a:gd name="connsiteY8" fmla="*/ 931034 h 1262947"/>
              <a:gd name="connsiteX9" fmla="*/ 0 w 1080000"/>
              <a:gd name="connsiteY9" fmla="*/ 931034 h 1262947"/>
              <a:gd name="connsiteX0" fmla="*/ 540000 w 1080000"/>
              <a:gd name="connsiteY0" fmla="*/ 0 h 1262947"/>
              <a:gd name="connsiteX1" fmla="*/ 1080000 w 1080000"/>
              <a:gd name="connsiteY1" fmla="*/ 931034 h 1262947"/>
              <a:gd name="connsiteX2" fmla="*/ 1064374 w 1080000"/>
              <a:gd name="connsiteY2" fmla="*/ 931034 h 1262947"/>
              <a:gd name="connsiteX3" fmla="*/ 1069029 w 1080000"/>
              <a:gd name="connsiteY3" fmla="*/ 938533 h 1262947"/>
              <a:gd name="connsiteX4" fmla="*/ 1080000 w 1080000"/>
              <a:gd name="connsiteY4" fmla="*/ 992947 h 1262947"/>
              <a:gd name="connsiteX5" fmla="*/ 540000 w 1080000"/>
              <a:gd name="connsiteY5" fmla="*/ 1262947 h 1262947"/>
              <a:gd name="connsiteX6" fmla="*/ 0 w 1080000"/>
              <a:gd name="connsiteY6" fmla="*/ 992947 h 1262947"/>
              <a:gd name="connsiteX7" fmla="*/ 10971 w 1080000"/>
              <a:gd name="connsiteY7" fmla="*/ 938533 h 1262947"/>
              <a:gd name="connsiteX8" fmla="*/ 15626 w 1080000"/>
              <a:gd name="connsiteY8" fmla="*/ 931034 h 1262947"/>
              <a:gd name="connsiteX9" fmla="*/ 540000 w 1080000"/>
              <a:gd name="connsiteY9" fmla="*/ 0 h 1262947"/>
              <a:gd name="connsiteX0" fmla="*/ 540000 w 1080000"/>
              <a:gd name="connsiteY0" fmla="*/ 0 h 1262947"/>
              <a:gd name="connsiteX1" fmla="*/ 1064374 w 1080000"/>
              <a:gd name="connsiteY1" fmla="*/ 931034 h 1262947"/>
              <a:gd name="connsiteX2" fmla="*/ 1069029 w 1080000"/>
              <a:gd name="connsiteY2" fmla="*/ 938533 h 1262947"/>
              <a:gd name="connsiteX3" fmla="*/ 1080000 w 1080000"/>
              <a:gd name="connsiteY3" fmla="*/ 992947 h 1262947"/>
              <a:gd name="connsiteX4" fmla="*/ 540000 w 1080000"/>
              <a:gd name="connsiteY4" fmla="*/ 1262947 h 1262947"/>
              <a:gd name="connsiteX5" fmla="*/ 0 w 1080000"/>
              <a:gd name="connsiteY5" fmla="*/ 992947 h 1262947"/>
              <a:gd name="connsiteX6" fmla="*/ 10971 w 1080000"/>
              <a:gd name="connsiteY6" fmla="*/ 938533 h 1262947"/>
              <a:gd name="connsiteX7" fmla="*/ 15626 w 1080000"/>
              <a:gd name="connsiteY7" fmla="*/ 931034 h 1262947"/>
              <a:gd name="connsiteX8" fmla="*/ 540000 w 1080000"/>
              <a:gd name="connsiteY8" fmla="*/ 0 h 12629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80000" h="1262947">
                <a:moveTo>
                  <a:pt x="540000" y="0"/>
                </a:moveTo>
                <a:lnTo>
                  <a:pt x="1064374" y="931034"/>
                </a:lnTo>
                <a:lnTo>
                  <a:pt x="1069029" y="938533"/>
                </a:lnTo>
                <a:cubicBezTo>
                  <a:pt x="1076223" y="956109"/>
                  <a:pt x="1080000" y="974307"/>
                  <a:pt x="1080000" y="992947"/>
                </a:cubicBezTo>
                <a:cubicBezTo>
                  <a:pt x="1080000" y="1142064"/>
                  <a:pt x="838234" y="1262947"/>
                  <a:pt x="540000" y="1262947"/>
                </a:cubicBezTo>
                <a:cubicBezTo>
                  <a:pt x="241766" y="1262947"/>
                  <a:pt x="0" y="1142064"/>
                  <a:pt x="0" y="992947"/>
                </a:cubicBezTo>
                <a:cubicBezTo>
                  <a:pt x="0" y="974307"/>
                  <a:pt x="3778" y="956109"/>
                  <a:pt x="10971" y="938533"/>
                </a:cubicBezTo>
                <a:lnTo>
                  <a:pt x="15626" y="931034"/>
                </a:lnTo>
                <a:lnTo>
                  <a:pt x="540000" y="0"/>
                </a:lnTo>
                <a:close/>
              </a:path>
            </a:pathLst>
          </a:custGeom>
          <a:gradFill>
            <a:gsLst>
              <a:gs pos="60000">
                <a:schemeClr val="bg2">
                  <a:lumMod val="90000"/>
                  <a:lumOff val="10000"/>
                </a:schemeClr>
              </a:gs>
              <a:gs pos="30000">
                <a:schemeClr val="bg2">
                  <a:lumMod val="90000"/>
                  <a:lumOff val="10000"/>
                </a:schemeClr>
              </a:gs>
              <a:gs pos="40000">
                <a:schemeClr val="bg2">
                  <a:lumMod val="75000"/>
                  <a:lumOff val="25000"/>
                </a:schemeClr>
              </a:gs>
              <a:gs pos="100000">
                <a:schemeClr val="bg2"/>
              </a:gs>
            </a:gsLst>
            <a:lin ang="600000" scaled="0"/>
          </a:gradFill>
          <a:ln>
            <a:noFill/>
          </a:ln>
          <a:effectLst>
            <a:innerShdw blurRad="254000" dist="101600" dir="2700000">
              <a:schemeClr val="accent1">
                <a:lumMod val="60000"/>
                <a:lumOff val="40000"/>
                <a:alpha val="4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20" name="Oval 19">
            <a:extLst>
              <a:ext uri="{FF2B5EF4-FFF2-40B4-BE49-F238E27FC236}">
                <a16:creationId xmlns:a16="http://schemas.microsoft.com/office/drawing/2014/main" id="{AAA7AB09-557C-41AD-9113-FF9F68FA1035}"/>
              </a:ext>
            </a:extLst>
          </p:cNvPr>
          <p:cNvSpPr/>
          <p:nvPr/>
        </p:nvSpPr>
        <p:spPr>
          <a:xfrm rot="8100000">
            <a:off x="626845" y="828962"/>
            <a:ext cx="540000" cy="1080000"/>
          </a:xfrm>
          <a:prstGeom prst="ellipse">
            <a:avLst/>
          </a:prstGeom>
          <a:gradFill>
            <a:gsLst>
              <a:gs pos="100000">
                <a:schemeClr val="bg2">
                  <a:lumMod val="90000"/>
                  <a:lumOff val="10000"/>
                </a:schemeClr>
              </a:gs>
              <a:gs pos="50000">
                <a:schemeClr val="bg2">
                  <a:lumMod val="95000"/>
                  <a:lumOff val="5000"/>
                </a:schemeClr>
              </a:gs>
            </a:gsLst>
            <a:lin ang="5400000" scaled="0"/>
          </a:gradFill>
          <a:ln>
            <a:noFill/>
          </a:ln>
          <a:effectLst>
            <a:innerShdw blurRad="1270000" dist="2540000">
              <a:schemeClr val="accent1">
                <a:lumMod val="60000"/>
                <a:lumOff val="40000"/>
                <a:alpha val="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25" name="Oval 24">
            <a:extLst>
              <a:ext uri="{FF2B5EF4-FFF2-40B4-BE49-F238E27FC236}">
                <a16:creationId xmlns:a16="http://schemas.microsoft.com/office/drawing/2014/main" id="{EF99ECAA-1F11-4937-BBA6-51935AB44C9D}"/>
              </a:ext>
            </a:extLst>
          </p:cNvPr>
          <p:cNvSpPr>
            <a:spLocks noChangeAspect="1"/>
          </p:cNvSpPr>
          <p:nvPr/>
        </p:nvSpPr>
        <p:spPr>
          <a:xfrm>
            <a:off x="1800802" y="2472855"/>
            <a:ext cx="360000" cy="360000"/>
          </a:xfrm>
          <a:prstGeom prst="ellipse">
            <a:avLst/>
          </a:prstGeom>
          <a:gradFill flip="none" rotWithShape="1">
            <a:gsLst>
              <a:gs pos="100000">
                <a:schemeClr val="bg2">
                  <a:lumMod val="50000"/>
                  <a:lumOff val="50000"/>
                </a:schemeClr>
              </a:gs>
              <a:gs pos="60000">
                <a:schemeClr val="bg2"/>
              </a:gs>
            </a:gsLst>
            <a:path path="circle">
              <a:fillToRect l="100000" b="100000"/>
            </a:path>
            <a:tileRect t="-100000" r="-100000"/>
          </a:gradFill>
          <a:ln>
            <a:noFill/>
          </a:ln>
          <a:effectLst>
            <a:innerShdw blurRad="127000" dist="63500" dir="2700000">
              <a:schemeClr val="accent1">
                <a:lumMod val="60000"/>
                <a:lumOff val="40000"/>
                <a:alpha val="20000"/>
              </a:schemeClr>
            </a:innerShdw>
            <a:softEdge rad="0"/>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grpSp>
        <p:nvGrpSpPr>
          <p:cNvPr id="34" name="Group 33">
            <a:extLst>
              <a:ext uri="{FF2B5EF4-FFF2-40B4-BE49-F238E27FC236}">
                <a16:creationId xmlns:a16="http://schemas.microsoft.com/office/drawing/2014/main" id="{79DE9FAB-6BBA-4CFE-B67D-77B47F01ECA4}"/>
              </a:ext>
            </a:extLst>
          </p:cNvPr>
          <p:cNvGrpSpPr/>
          <p:nvPr/>
        </p:nvGrpSpPr>
        <p:grpSpPr>
          <a:xfrm>
            <a:off x="1329952" y="4524379"/>
            <a:ext cx="1980001" cy="1363916"/>
            <a:chOff x="4879602" y="3781429"/>
            <a:chExt cx="1980001" cy="1363916"/>
          </a:xfrm>
        </p:grpSpPr>
        <p:sp>
          <p:nvSpPr>
            <p:cNvPr id="35" name="Freeform: Shape 34">
              <a:extLst>
                <a:ext uri="{FF2B5EF4-FFF2-40B4-BE49-F238E27FC236}">
                  <a16:creationId xmlns:a16="http://schemas.microsoft.com/office/drawing/2014/main" id="{79FAC916-D9BB-4794-81B4-7C47C67E850D}"/>
                </a:ext>
              </a:extLst>
            </p:cNvPr>
            <p:cNvSpPr>
              <a:spLocks noChangeAspect="1"/>
            </p:cNvSpPr>
            <p:nvPr/>
          </p:nvSpPr>
          <p:spPr>
            <a:xfrm rot="18900000" flipV="1">
              <a:off x="5005634" y="4191206"/>
              <a:ext cx="1853969" cy="926985"/>
            </a:xfrm>
            <a:custGeom>
              <a:avLst/>
              <a:gdLst>
                <a:gd name="connsiteX0" fmla="*/ 1329373 w 2658746"/>
                <a:gd name="connsiteY0" fmla="*/ 0 h 1329373"/>
                <a:gd name="connsiteX1" fmla="*/ 2658746 w 2658746"/>
                <a:gd name="connsiteY1" fmla="*/ 1329373 h 1329373"/>
                <a:gd name="connsiteX2" fmla="*/ 1994059 w 2658746"/>
                <a:gd name="connsiteY2" fmla="*/ 1329373 h 1329373"/>
                <a:gd name="connsiteX3" fmla="*/ 1329373 w 2658746"/>
                <a:gd name="connsiteY3" fmla="*/ 664687 h 1329373"/>
                <a:gd name="connsiteX4" fmla="*/ 664687 w 2658746"/>
                <a:gd name="connsiteY4" fmla="*/ 1329373 h 1329373"/>
                <a:gd name="connsiteX5" fmla="*/ 0 w 2658746"/>
                <a:gd name="connsiteY5" fmla="*/ 1329373 h 1329373"/>
                <a:gd name="connsiteX6" fmla="*/ 1329373 w 2658746"/>
                <a:gd name="connsiteY6" fmla="*/ 0 h 13293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658746" h="1329373">
                  <a:moveTo>
                    <a:pt x="1329373" y="0"/>
                  </a:moveTo>
                  <a:cubicBezTo>
                    <a:pt x="2063565" y="0"/>
                    <a:pt x="2658746" y="595181"/>
                    <a:pt x="2658746" y="1329373"/>
                  </a:cubicBezTo>
                  <a:lnTo>
                    <a:pt x="1994059" y="1329373"/>
                  </a:lnTo>
                  <a:cubicBezTo>
                    <a:pt x="1994059" y="962277"/>
                    <a:pt x="1696469" y="664687"/>
                    <a:pt x="1329373" y="664687"/>
                  </a:cubicBezTo>
                  <a:cubicBezTo>
                    <a:pt x="962277" y="664687"/>
                    <a:pt x="664687" y="962277"/>
                    <a:pt x="664687" y="1329373"/>
                  </a:cubicBezTo>
                  <a:lnTo>
                    <a:pt x="0" y="1329373"/>
                  </a:lnTo>
                  <a:cubicBezTo>
                    <a:pt x="0" y="595181"/>
                    <a:pt x="595181" y="0"/>
                    <a:pt x="1329373" y="0"/>
                  </a:cubicBezTo>
                  <a:close/>
                </a:path>
              </a:pathLst>
            </a:custGeom>
            <a:solidFill>
              <a:schemeClr val="bg2"/>
            </a:solidFill>
            <a:ln>
              <a:noFill/>
            </a:ln>
            <a:effectLst>
              <a:innerShdw blurRad="254000" dist="50800" dir="16200000">
                <a:schemeClr val="accent1">
                  <a:lumMod val="40000"/>
                  <a:lumOff val="60000"/>
                  <a:alpha val="4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Freeform: Shape 35">
              <a:extLst>
                <a:ext uri="{FF2B5EF4-FFF2-40B4-BE49-F238E27FC236}">
                  <a16:creationId xmlns:a16="http://schemas.microsoft.com/office/drawing/2014/main" id="{B5CA2231-7A65-4D16-8400-A210CC41DB73}"/>
                </a:ext>
              </a:extLst>
            </p:cNvPr>
            <p:cNvSpPr>
              <a:spLocks noChangeAspect="1"/>
            </p:cNvSpPr>
            <p:nvPr/>
          </p:nvSpPr>
          <p:spPr>
            <a:xfrm rot="18900000" flipV="1">
              <a:off x="4957101" y="4052255"/>
              <a:ext cx="1853969" cy="1093090"/>
            </a:xfrm>
            <a:custGeom>
              <a:avLst/>
              <a:gdLst>
                <a:gd name="connsiteX0" fmla="*/ 1329373 w 2658746"/>
                <a:gd name="connsiteY0" fmla="*/ 0 h 1329373"/>
                <a:gd name="connsiteX1" fmla="*/ 2658746 w 2658746"/>
                <a:gd name="connsiteY1" fmla="*/ 1329373 h 1329373"/>
                <a:gd name="connsiteX2" fmla="*/ 1994059 w 2658746"/>
                <a:gd name="connsiteY2" fmla="*/ 1329373 h 1329373"/>
                <a:gd name="connsiteX3" fmla="*/ 1329373 w 2658746"/>
                <a:gd name="connsiteY3" fmla="*/ 664687 h 1329373"/>
                <a:gd name="connsiteX4" fmla="*/ 664687 w 2658746"/>
                <a:gd name="connsiteY4" fmla="*/ 1329373 h 1329373"/>
                <a:gd name="connsiteX5" fmla="*/ 0 w 2658746"/>
                <a:gd name="connsiteY5" fmla="*/ 1329373 h 1329373"/>
                <a:gd name="connsiteX6" fmla="*/ 1329373 w 2658746"/>
                <a:gd name="connsiteY6" fmla="*/ 0 h 13293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658746" h="1329373">
                  <a:moveTo>
                    <a:pt x="1329373" y="0"/>
                  </a:moveTo>
                  <a:cubicBezTo>
                    <a:pt x="2063565" y="0"/>
                    <a:pt x="2658746" y="595181"/>
                    <a:pt x="2658746" y="1329373"/>
                  </a:cubicBezTo>
                  <a:lnTo>
                    <a:pt x="1994059" y="1329373"/>
                  </a:lnTo>
                  <a:cubicBezTo>
                    <a:pt x="1994059" y="962277"/>
                    <a:pt x="1696469" y="664687"/>
                    <a:pt x="1329373" y="664687"/>
                  </a:cubicBezTo>
                  <a:cubicBezTo>
                    <a:pt x="962277" y="664687"/>
                    <a:pt x="664687" y="962277"/>
                    <a:pt x="664687" y="1329373"/>
                  </a:cubicBezTo>
                  <a:lnTo>
                    <a:pt x="0" y="1329373"/>
                  </a:lnTo>
                  <a:cubicBezTo>
                    <a:pt x="0" y="595181"/>
                    <a:pt x="595181" y="0"/>
                    <a:pt x="1329373" y="0"/>
                  </a:cubicBezTo>
                  <a:close/>
                </a:path>
              </a:pathLst>
            </a:custGeom>
            <a:solidFill>
              <a:schemeClr val="bg2">
                <a:lumMod val="50000"/>
                <a:lumOff val="50000"/>
                <a:alpha val="40000"/>
              </a:schemeClr>
            </a:solidFill>
            <a:ln>
              <a:noFill/>
            </a:ln>
            <a:effectLst>
              <a:softEdge rad="1905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37" name="Oval 36">
              <a:extLst>
                <a:ext uri="{FF2B5EF4-FFF2-40B4-BE49-F238E27FC236}">
                  <a16:creationId xmlns:a16="http://schemas.microsoft.com/office/drawing/2014/main" id="{4B089C8C-B82B-4704-88E2-E857A5E21529}"/>
                </a:ext>
              </a:extLst>
            </p:cNvPr>
            <p:cNvSpPr/>
            <p:nvPr/>
          </p:nvSpPr>
          <p:spPr>
            <a:xfrm rot="13500000" flipV="1">
              <a:off x="6040374" y="3601683"/>
              <a:ext cx="107098" cy="466589"/>
            </a:xfrm>
            <a:prstGeom prst="ellipse">
              <a:avLst/>
            </a:prstGeom>
            <a:solidFill>
              <a:schemeClr val="bg2">
                <a:lumMod val="90000"/>
                <a:lumOff val="10000"/>
              </a:schemeClr>
            </a:solidFill>
            <a:ln>
              <a:noFill/>
            </a:ln>
            <a:effectLst>
              <a:innerShdw blurRad="63500" dist="2540000">
                <a:schemeClr val="accent1">
                  <a:lumMod val="60000"/>
                  <a:lumOff val="40000"/>
                  <a:alpha val="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38" name="Oval 37">
              <a:extLst>
                <a:ext uri="{FF2B5EF4-FFF2-40B4-BE49-F238E27FC236}">
                  <a16:creationId xmlns:a16="http://schemas.microsoft.com/office/drawing/2014/main" id="{434B90C8-5B4D-456E-AD99-80EF748FDD72}"/>
                </a:ext>
              </a:extLst>
            </p:cNvPr>
            <p:cNvSpPr/>
            <p:nvPr/>
          </p:nvSpPr>
          <p:spPr>
            <a:xfrm rot="13500000" flipV="1">
              <a:off x="5059348" y="4582709"/>
              <a:ext cx="107098" cy="466589"/>
            </a:xfrm>
            <a:prstGeom prst="ellipse">
              <a:avLst/>
            </a:prstGeom>
            <a:solidFill>
              <a:schemeClr val="bg2">
                <a:lumMod val="90000"/>
                <a:lumOff val="10000"/>
              </a:schemeClr>
            </a:solidFill>
            <a:ln>
              <a:noFill/>
            </a:ln>
            <a:effectLst>
              <a:innerShdw blurRad="63500" dist="2540000">
                <a:schemeClr val="accent1">
                  <a:lumMod val="60000"/>
                  <a:lumOff val="40000"/>
                  <a:alpha val="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grpSp>
    </p:spTree>
    <p:extLst>
      <p:ext uri="{BB962C8B-B14F-4D97-AF65-F5344CB8AC3E}">
        <p14:creationId xmlns:p14="http://schemas.microsoft.com/office/powerpoint/2010/main" val="2491891946"/>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8028302-E866-455D-8898-53623027543F}"/>
              </a:ext>
            </a:extLst>
          </p:cNvPr>
          <p:cNvSpPr>
            <a:spLocks noGrp="1"/>
          </p:cNvSpPr>
          <p:nvPr>
            <p:ph type="title"/>
          </p:nvPr>
        </p:nvSpPr>
        <p:spPr>
          <a:xfrm>
            <a:off x="550863" y="550800"/>
            <a:ext cx="11090275" cy="1333057"/>
          </a:xfrm>
          <a:prstGeom prst="rect">
            <a:avLst/>
          </a:prstGeom>
        </p:spPr>
        <p:txBody>
          <a:bodyPr vert="horz" wrap="square" lIns="0" tIns="0" rIns="0" bIns="0" rtlCol="0" anchor="t" anchorCtr="0">
            <a:normAutofit/>
          </a:bodyPr>
          <a:lstStyle/>
          <a:p>
            <a:pPr lvl="0">
              <a:lnSpc>
                <a:spcPct val="100000"/>
              </a:lnSpc>
            </a:pPr>
            <a:r>
              <a:rPr lang="en-US"/>
              <a:t>Click to edit Master title style</a:t>
            </a:r>
            <a:endParaRPr lang="en-US" dirty="0"/>
          </a:p>
        </p:txBody>
      </p:sp>
      <p:sp>
        <p:nvSpPr>
          <p:cNvPr id="3" name="Text Placeholder 2">
            <a:extLst>
              <a:ext uri="{FF2B5EF4-FFF2-40B4-BE49-F238E27FC236}">
                <a16:creationId xmlns:a16="http://schemas.microsoft.com/office/drawing/2014/main" id="{BC94E72B-F0CF-4BC4-B509-A1C4508BE435}"/>
              </a:ext>
            </a:extLst>
          </p:cNvPr>
          <p:cNvSpPr>
            <a:spLocks noGrp="1"/>
          </p:cNvSpPr>
          <p:nvPr>
            <p:ph type="body" idx="1"/>
          </p:nvPr>
        </p:nvSpPr>
        <p:spPr>
          <a:xfrm>
            <a:off x="550863" y="2113862"/>
            <a:ext cx="11091600" cy="3978963"/>
          </a:xfrm>
          <a:prstGeom prst="rect">
            <a:avLst/>
          </a:prstGeom>
        </p:spPr>
        <p:txBody>
          <a:bodyPr vert="horz" wrap="square" lIns="0" tIns="0" rIns="0" bIns="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34ACE49D-C22F-4540-AC09-E421D2A2EDBE}"/>
              </a:ext>
            </a:extLst>
          </p:cNvPr>
          <p:cNvSpPr>
            <a:spLocks noGrp="1"/>
          </p:cNvSpPr>
          <p:nvPr>
            <p:ph type="dt" sz="half" idx="2"/>
          </p:nvPr>
        </p:nvSpPr>
        <p:spPr>
          <a:xfrm>
            <a:off x="550863" y="6507212"/>
            <a:ext cx="2628900" cy="153888"/>
          </a:xfrm>
          <a:prstGeom prst="rect">
            <a:avLst/>
          </a:prstGeom>
        </p:spPr>
        <p:txBody>
          <a:bodyPr vert="horz" wrap="square" lIns="0" tIns="0" rIns="0" bIns="0" rtlCol="0" anchor="ctr">
            <a:spAutoFit/>
          </a:bodyPr>
          <a:lstStyle>
            <a:lvl1pPr algn="l">
              <a:defRPr sz="900">
                <a:solidFill>
                  <a:schemeClr val="tx1">
                    <a:alpha val="80000"/>
                  </a:schemeClr>
                </a:solidFill>
              </a:defRPr>
            </a:lvl1pPr>
          </a:lstStyle>
          <a:p>
            <a:fld id="{246CB39B-5F4C-4A7E-9BE3-AAFD45576D16}" type="datetime2">
              <a:rPr lang="en-US" smtClean="0"/>
              <a:t>Sunday, July 28, 2024</a:t>
            </a:fld>
            <a:endParaRPr lang="en-US" dirty="0"/>
          </a:p>
        </p:txBody>
      </p:sp>
      <p:sp>
        <p:nvSpPr>
          <p:cNvPr id="5" name="Footer Placeholder 4">
            <a:extLst>
              <a:ext uri="{FF2B5EF4-FFF2-40B4-BE49-F238E27FC236}">
                <a16:creationId xmlns:a16="http://schemas.microsoft.com/office/drawing/2014/main" id="{ACD5C3BE-317E-49E8-82B5-C8A7EC9C8A7E}"/>
              </a:ext>
            </a:extLst>
          </p:cNvPr>
          <p:cNvSpPr>
            <a:spLocks noGrp="1"/>
          </p:cNvSpPr>
          <p:nvPr>
            <p:ph type="ftr" sz="quarter" idx="3"/>
          </p:nvPr>
        </p:nvSpPr>
        <p:spPr>
          <a:xfrm>
            <a:off x="3359150" y="6507212"/>
            <a:ext cx="6379210" cy="153888"/>
          </a:xfrm>
          <a:prstGeom prst="rect">
            <a:avLst/>
          </a:prstGeom>
        </p:spPr>
        <p:txBody>
          <a:bodyPr vert="horz" wrap="square" lIns="0" tIns="0" rIns="0" bIns="0" rtlCol="0" anchor="ctr">
            <a:spAutoFit/>
          </a:bodyPr>
          <a:lstStyle>
            <a:lvl1pPr algn="l">
              <a:defRPr sz="900">
                <a:solidFill>
                  <a:schemeClr val="tx1">
                    <a:alpha val="80000"/>
                  </a:schemeClr>
                </a:solidFill>
              </a:defRPr>
            </a:lvl1pPr>
          </a:lstStyle>
          <a:p>
            <a:r>
              <a:rPr lang="en-US"/>
              <a:t>Sample Footer</a:t>
            </a:r>
            <a:endParaRPr lang="en-US" dirty="0"/>
          </a:p>
        </p:txBody>
      </p:sp>
      <p:sp>
        <p:nvSpPr>
          <p:cNvPr id="6" name="Slide Number Placeholder 5">
            <a:extLst>
              <a:ext uri="{FF2B5EF4-FFF2-40B4-BE49-F238E27FC236}">
                <a16:creationId xmlns:a16="http://schemas.microsoft.com/office/drawing/2014/main" id="{45574E12-6C16-431F-B2CE-E4B15916BA05}"/>
              </a:ext>
            </a:extLst>
          </p:cNvPr>
          <p:cNvSpPr>
            <a:spLocks noGrp="1"/>
          </p:cNvSpPr>
          <p:nvPr>
            <p:ph type="sldNum" sz="quarter" idx="4"/>
          </p:nvPr>
        </p:nvSpPr>
        <p:spPr>
          <a:xfrm>
            <a:off x="9948863" y="6507212"/>
            <a:ext cx="1692274" cy="153888"/>
          </a:xfrm>
          <a:prstGeom prst="rect">
            <a:avLst/>
          </a:prstGeom>
        </p:spPr>
        <p:txBody>
          <a:bodyPr vert="horz" wrap="square" lIns="0" tIns="0" rIns="0" bIns="0" rtlCol="0" anchor="ctr">
            <a:spAutoFit/>
          </a:bodyPr>
          <a:lstStyle>
            <a:lvl1pPr algn="r">
              <a:defRPr sz="900">
                <a:solidFill>
                  <a:schemeClr val="tx1">
                    <a:alpha val="80000"/>
                  </a:schemeClr>
                </a:solidFill>
              </a:defRPr>
            </a:lvl1pPr>
          </a:lstStyle>
          <a:p>
            <a:fld id="{DBA1B0FB-D917-4C8C-928F-313BD683BF39}" type="slidenum">
              <a:rPr lang="en-US" smtClean="0"/>
              <a:pPr/>
              <a:t>‹#›</a:t>
            </a:fld>
            <a:endParaRPr lang="en-US"/>
          </a:p>
        </p:txBody>
      </p:sp>
    </p:spTree>
    <p:extLst>
      <p:ext uri="{BB962C8B-B14F-4D97-AF65-F5344CB8AC3E}">
        <p14:creationId xmlns:p14="http://schemas.microsoft.com/office/powerpoint/2010/main" val="328597335"/>
      </p:ext>
    </p:extLst>
  </p:cSld>
  <p:clrMap bg1="dk1" tx1="lt1" bg2="dk2" tx2="lt2" accent1="accent1" accent2="accent2" accent3="accent3" accent4="accent4" accent5="accent5" accent6="accent6" hlink="hlink" folHlink="folHlink"/>
  <p:sldLayoutIdLst>
    <p:sldLayoutId id="2147483693" r:id="rId1"/>
  </p:sldLayoutIdLst>
  <p:hf sldNum="0" hdr="0" ftr="0" dt="0"/>
  <p:txStyles>
    <p:titleStyle>
      <a:lvl1pPr algn="l" defTabSz="914400" rtl="0" eaLnBrk="1" latinLnBrk="0" hangingPunct="1">
        <a:lnSpc>
          <a:spcPct val="100000"/>
        </a:lnSpc>
        <a:spcBef>
          <a:spcPct val="0"/>
        </a:spcBef>
        <a:buNone/>
        <a:defRPr lang="en-US" sz="4800" kern="1200" dirty="0">
          <a:solidFill>
            <a:schemeClr val="tx1"/>
          </a:solidFill>
          <a:latin typeface="+mj-lt"/>
          <a:ea typeface="+mj-ea"/>
          <a:cs typeface="+mj-cs"/>
        </a:defRPr>
      </a:lvl1pPr>
    </p:titleStyle>
    <p:bodyStyle>
      <a:lvl1pPr marL="228600" indent="-228600" algn="l" defTabSz="914400" rtl="0" eaLnBrk="1" latinLnBrk="0" hangingPunct="1">
        <a:lnSpc>
          <a:spcPct val="110000"/>
        </a:lnSpc>
        <a:spcBef>
          <a:spcPts val="1000"/>
        </a:spcBef>
        <a:spcAft>
          <a:spcPts val="800"/>
        </a:spcAft>
        <a:buFont typeface="Arial" panose="020B0604020202020204" pitchFamily="34" charset="0"/>
        <a:buChar char="•"/>
        <a:defRPr sz="2000" kern="1200">
          <a:solidFill>
            <a:schemeClr val="tx1">
              <a:alpha val="60000"/>
            </a:schemeClr>
          </a:solidFill>
          <a:latin typeface="+mn-lt"/>
          <a:ea typeface="+mn-ea"/>
          <a:cs typeface="+mn-cs"/>
        </a:defRPr>
      </a:lvl1pPr>
      <a:lvl2pPr marL="685800" indent="-228600" algn="l" defTabSz="914400" rtl="0" eaLnBrk="1" latinLnBrk="0" hangingPunct="1">
        <a:lnSpc>
          <a:spcPct val="110000"/>
        </a:lnSpc>
        <a:spcBef>
          <a:spcPts val="500"/>
        </a:spcBef>
        <a:spcAft>
          <a:spcPts val="800"/>
        </a:spcAft>
        <a:buFont typeface="Arial" panose="020B0604020202020204" pitchFamily="34" charset="0"/>
        <a:buChar char="•"/>
        <a:defRPr sz="1400" kern="1200">
          <a:solidFill>
            <a:schemeClr val="tx1">
              <a:alpha val="60000"/>
            </a:schemeClr>
          </a:solidFill>
          <a:latin typeface="+mn-lt"/>
          <a:ea typeface="+mn-ea"/>
          <a:cs typeface="+mn-cs"/>
        </a:defRPr>
      </a:lvl2pPr>
      <a:lvl3pPr marL="1143000" indent="-228600" algn="l" defTabSz="914400" rtl="0" eaLnBrk="1" latinLnBrk="0" hangingPunct="1">
        <a:lnSpc>
          <a:spcPct val="110000"/>
        </a:lnSpc>
        <a:spcBef>
          <a:spcPts val="500"/>
        </a:spcBef>
        <a:spcAft>
          <a:spcPts val="800"/>
        </a:spcAft>
        <a:buFont typeface="Arial" panose="020B0604020202020204" pitchFamily="34" charset="0"/>
        <a:buChar char="•"/>
        <a:defRPr sz="1400" kern="1200">
          <a:solidFill>
            <a:schemeClr val="tx1">
              <a:alpha val="60000"/>
            </a:schemeClr>
          </a:solidFill>
          <a:latin typeface="+mn-lt"/>
          <a:ea typeface="+mn-ea"/>
          <a:cs typeface="+mn-cs"/>
        </a:defRPr>
      </a:lvl3pPr>
      <a:lvl4pPr marL="1600200" indent="-228600" algn="l" defTabSz="914400" rtl="0" eaLnBrk="1" latinLnBrk="0" hangingPunct="1">
        <a:lnSpc>
          <a:spcPct val="110000"/>
        </a:lnSpc>
        <a:spcBef>
          <a:spcPts val="500"/>
        </a:spcBef>
        <a:spcAft>
          <a:spcPts val="800"/>
        </a:spcAft>
        <a:buFont typeface="Arial" panose="020B0604020202020204" pitchFamily="34" charset="0"/>
        <a:buChar char="•"/>
        <a:defRPr sz="1400" kern="1200">
          <a:solidFill>
            <a:schemeClr val="tx1">
              <a:alpha val="60000"/>
            </a:schemeClr>
          </a:solidFill>
          <a:latin typeface="+mn-lt"/>
          <a:ea typeface="+mn-ea"/>
          <a:cs typeface="+mn-cs"/>
        </a:defRPr>
      </a:lvl4pPr>
      <a:lvl5pPr marL="2057400" indent="-228600" algn="l" defTabSz="914400" rtl="0" eaLnBrk="1" latinLnBrk="0" hangingPunct="1">
        <a:lnSpc>
          <a:spcPct val="110000"/>
        </a:lnSpc>
        <a:spcBef>
          <a:spcPts val="500"/>
        </a:spcBef>
        <a:spcAft>
          <a:spcPts val="800"/>
        </a:spcAft>
        <a:buFont typeface="Arial" panose="020B0604020202020204" pitchFamily="34" charset="0"/>
        <a:buChar char="•"/>
        <a:defRPr sz="1400" kern="1200">
          <a:solidFill>
            <a:schemeClr val="tx1">
              <a:alpha val="60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mailto:manusankar030@gmaill.com"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14" name="Rectangle 13">
            <a:extLst>
              <a:ext uri="{FF2B5EF4-FFF2-40B4-BE49-F238E27FC236}">
                <a16:creationId xmlns:a16="http://schemas.microsoft.com/office/drawing/2014/main" id="{1DB043B4-68C6-45B9-82AC-A5800EADB8D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378335" y="722291"/>
            <a:ext cx="4126241" cy="5282863"/>
          </a:xfrm>
        </p:spPr>
        <p:txBody>
          <a:bodyPr vert="horz" wrap="square" lIns="0" tIns="0" rIns="0" bIns="0" rtlCol="0" anchor="t">
            <a:noAutofit/>
          </a:bodyPr>
          <a:lstStyle/>
          <a:p>
            <a:endParaRPr lang="en-GB" sz="2000">
              <a:solidFill>
                <a:schemeClr val="tx1">
                  <a:alpha val="60000"/>
                </a:schemeClr>
              </a:solidFill>
            </a:endParaRPr>
          </a:p>
          <a:p>
            <a:r>
              <a:rPr lang="en-GB" dirty="0">
                <a:solidFill>
                  <a:schemeClr val="tx1"/>
                </a:solidFill>
              </a:rPr>
              <a:t>Anusha Narayanan</a:t>
            </a:r>
          </a:p>
          <a:p>
            <a:r>
              <a:rPr lang="en-GB" dirty="0">
                <a:solidFill>
                  <a:schemeClr val="tx1"/>
                </a:solidFill>
              </a:rPr>
              <a:t>Thrissur</a:t>
            </a:r>
          </a:p>
          <a:p>
            <a:r>
              <a:rPr lang="en-GB" sz="1800" dirty="0">
                <a:solidFill>
                  <a:schemeClr val="tx1"/>
                </a:solidFill>
                <a:latin typeface="Calibri"/>
                <a:ea typeface="Calibri"/>
                <a:cs typeface="Calibri"/>
              </a:rPr>
              <a:t>anushanarayanan6492@gmail.com</a:t>
            </a:r>
          </a:p>
          <a:p>
            <a:r>
              <a:rPr lang="en-GB" dirty="0">
                <a:solidFill>
                  <a:schemeClr val="tx1"/>
                </a:solidFill>
              </a:rPr>
              <a:t>9778057034</a:t>
            </a:r>
          </a:p>
          <a:p>
            <a:r>
              <a:rPr lang="en-GB" dirty="0">
                <a:solidFill>
                  <a:schemeClr val="tx1"/>
                </a:solidFill>
              </a:rPr>
              <a:t>Manu Sankar P</a:t>
            </a:r>
          </a:p>
          <a:p>
            <a:r>
              <a:rPr lang="en-GB" dirty="0">
                <a:solidFill>
                  <a:schemeClr val="tx1"/>
                </a:solidFill>
              </a:rPr>
              <a:t>Thrissur</a:t>
            </a:r>
          </a:p>
          <a:p>
            <a:r>
              <a:rPr lang="en-GB" sz="1800" dirty="0">
                <a:solidFill>
                  <a:schemeClr val="tx1"/>
                </a:solidFill>
                <a:latin typeface="Calibri"/>
                <a:ea typeface="Calibri"/>
                <a:cs typeface="Calibri"/>
                <a:hlinkClick r:id="rId2">
                  <a:extLst>
                    <a:ext uri="{A12FA001-AC4F-418D-AE19-62706E023703}">
                      <ahyp:hlinkClr xmlns:ahyp="http://schemas.microsoft.com/office/drawing/2018/hyperlinkcolor" val="tx"/>
                    </a:ext>
                  </a:extLst>
                </a:hlinkClick>
              </a:rPr>
              <a:t>manusankar030@gmail.com</a:t>
            </a:r>
          </a:p>
          <a:p>
            <a:r>
              <a:rPr lang="en-GB" dirty="0">
                <a:solidFill>
                  <a:schemeClr val="tx1"/>
                </a:solidFill>
                <a:ea typeface="Source Sans Pro"/>
              </a:rPr>
              <a:t>9048849676</a:t>
            </a:r>
            <a:endParaRPr lang="en-GB" dirty="0">
              <a:solidFill>
                <a:schemeClr val="tx1"/>
              </a:solidFill>
            </a:endParaRPr>
          </a:p>
          <a:p>
            <a:endParaRPr lang="en-GB" dirty="0">
              <a:solidFill>
                <a:schemeClr val="tx1"/>
              </a:solidFill>
              <a:ea typeface="Source Sans Pro"/>
            </a:endParaRPr>
          </a:p>
        </p:txBody>
      </p:sp>
      <p:sp>
        <p:nvSpPr>
          <p:cNvPr id="19" name="Oval 18">
            <a:extLst>
              <a:ext uri="{FF2B5EF4-FFF2-40B4-BE49-F238E27FC236}">
                <a16:creationId xmlns:a16="http://schemas.microsoft.com/office/drawing/2014/main" id="{7AEC842D-C905-4DEA-B1C3-CA51995C572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50863" y="549274"/>
            <a:ext cx="360000" cy="360000"/>
          </a:xfrm>
          <a:prstGeom prst="ellipse">
            <a:avLst/>
          </a:prstGeom>
          <a:gradFill flip="none" rotWithShape="1">
            <a:gsLst>
              <a:gs pos="100000">
                <a:schemeClr val="bg2">
                  <a:lumMod val="50000"/>
                  <a:lumOff val="50000"/>
                </a:schemeClr>
              </a:gs>
              <a:gs pos="60000">
                <a:schemeClr val="bg2"/>
              </a:gs>
            </a:gsLst>
            <a:path path="circle">
              <a:fillToRect l="100000" b="100000"/>
            </a:path>
            <a:tileRect t="-100000" r="-100000"/>
          </a:gradFill>
          <a:ln>
            <a:noFill/>
          </a:ln>
          <a:effectLst>
            <a:innerShdw blurRad="127000" dist="63500" dir="2700000">
              <a:schemeClr val="accent1">
                <a:lumMod val="60000"/>
                <a:lumOff val="40000"/>
                <a:alpha val="20000"/>
              </a:schemeClr>
            </a:innerShdw>
            <a:softEdge rad="0"/>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13" name="Rectangle 12">
            <a:extLst>
              <a:ext uri="{FF2B5EF4-FFF2-40B4-BE49-F238E27FC236}">
                <a16:creationId xmlns:a16="http://schemas.microsoft.com/office/drawing/2014/main" id="{FE05BC49-0F00-4C85-9AF5-A0CC5B39C8D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5773729"/>
            <a:ext cx="12192000" cy="1084271"/>
          </a:xfrm>
          <a:prstGeom prst="rect">
            <a:avLst/>
          </a:prstGeom>
          <a:gradFill flip="none" rotWithShape="1">
            <a:gsLst>
              <a:gs pos="90000">
                <a:schemeClr val="bg2">
                  <a:alpha val="60000"/>
                </a:schemeClr>
              </a:gs>
              <a:gs pos="28000">
                <a:schemeClr val="bg2">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5" name="Group 14">
            <a:extLst>
              <a:ext uri="{FF2B5EF4-FFF2-40B4-BE49-F238E27FC236}">
                <a16:creationId xmlns:a16="http://schemas.microsoft.com/office/drawing/2014/main" id="{9845873E-9C86-4496-87B7-3A6141D7DE6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3269384" y="4508500"/>
            <a:ext cx="1468514" cy="1521012"/>
            <a:chOff x="5236793" y="2432482"/>
            <a:chExt cx="1468514" cy="1521012"/>
          </a:xfrm>
        </p:grpSpPr>
        <p:sp>
          <p:nvSpPr>
            <p:cNvPr id="16" name="Freeform 5">
              <a:extLst>
                <a:ext uri="{FF2B5EF4-FFF2-40B4-BE49-F238E27FC236}">
                  <a16:creationId xmlns:a16="http://schemas.microsoft.com/office/drawing/2014/main" id="{67B3FE92-6018-4D9B-9B3E-264810BCB42B}"/>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800000">
              <a:off x="5463135" y="2432482"/>
              <a:ext cx="1242172" cy="729202"/>
            </a:xfrm>
            <a:custGeom>
              <a:avLst/>
              <a:gdLst>
                <a:gd name="T0" fmla="*/ 266 w 540"/>
                <a:gd name="T1" fmla="*/ 0 h 317"/>
                <a:gd name="T2" fmla="*/ 0 w 540"/>
                <a:gd name="T3" fmla="*/ 158 h 317"/>
                <a:gd name="T4" fmla="*/ 266 w 540"/>
                <a:gd name="T5" fmla="*/ 317 h 317"/>
                <a:gd name="T6" fmla="*/ 540 w 540"/>
                <a:gd name="T7" fmla="*/ 158 h 317"/>
                <a:gd name="T8" fmla="*/ 266 w 540"/>
                <a:gd name="T9" fmla="*/ 0 h 317"/>
              </a:gdLst>
              <a:ahLst/>
              <a:cxnLst>
                <a:cxn ang="0">
                  <a:pos x="T0" y="T1"/>
                </a:cxn>
                <a:cxn ang="0">
                  <a:pos x="T2" y="T3"/>
                </a:cxn>
                <a:cxn ang="0">
                  <a:pos x="T4" y="T5"/>
                </a:cxn>
                <a:cxn ang="0">
                  <a:pos x="T6" y="T7"/>
                </a:cxn>
                <a:cxn ang="0">
                  <a:pos x="T8" y="T9"/>
                </a:cxn>
              </a:cxnLst>
              <a:rect l="0" t="0" r="r" b="b"/>
              <a:pathLst>
                <a:path w="540" h="317">
                  <a:moveTo>
                    <a:pt x="266" y="0"/>
                  </a:moveTo>
                  <a:lnTo>
                    <a:pt x="0" y="158"/>
                  </a:lnTo>
                  <a:lnTo>
                    <a:pt x="266" y="317"/>
                  </a:lnTo>
                  <a:lnTo>
                    <a:pt x="540" y="158"/>
                  </a:lnTo>
                  <a:lnTo>
                    <a:pt x="266" y="0"/>
                  </a:lnTo>
                  <a:close/>
                </a:path>
              </a:pathLst>
            </a:custGeom>
            <a:gradFill flip="none" rotWithShape="1">
              <a:gsLst>
                <a:gs pos="20000">
                  <a:schemeClr val="bg2">
                    <a:lumMod val="90000"/>
                    <a:lumOff val="10000"/>
                    <a:alpha val="20000"/>
                  </a:schemeClr>
                </a:gs>
                <a:gs pos="100000">
                  <a:schemeClr val="accent1">
                    <a:lumMod val="60000"/>
                    <a:lumOff val="40000"/>
                    <a:alpha val="40000"/>
                  </a:schemeClr>
                </a:gs>
              </a:gsLst>
              <a:lin ang="0" scaled="0"/>
              <a:tileRect/>
            </a:gradFill>
            <a:ln>
              <a:noFill/>
            </a:ln>
            <a:effectLst>
              <a:innerShdw blurRad="254000">
                <a:schemeClr val="bg2">
                  <a:lumMod val="90000"/>
                  <a:lumOff val="1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17" name="Freeform 6">
              <a:extLst>
                <a:ext uri="{FF2B5EF4-FFF2-40B4-BE49-F238E27FC236}">
                  <a16:creationId xmlns:a16="http://schemas.microsoft.com/office/drawing/2014/main" id="{6ADEA1A7-349B-4EC9-9458-EBB1E9BFDA36}"/>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800000">
              <a:off x="5236793" y="2566400"/>
              <a:ext cx="611884" cy="1076550"/>
            </a:xfrm>
            <a:custGeom>
              <a:avLst/>
              <a:gdLst>
                <a:gd name="T0" fmla="*/ 266 w 266"/>
                <a:gd name="T1" fmla="*/ 468 h 468"/>
                <a:gd name="T2" fmla="*/ 0 w 266"/>
                <a:gd name="T3" fmla="*/ 310 h 468"/>
                <a:gd name="T4" fmla="*/ 0 w 266"/>
                <a:gd name="T5" fmla="*/ 310 h 468"/>
                <a:gd name="T6" fmla="*/ 0 w 266"/>
                <a:gd name="T7" fmla="*/ 0 h 468"/>
                <a:gd name="T8" fmla="*/ 0 w 266"/>
                <a:gd name="T9" fmla="*/ 0 h 468"/>
                <a:gd name="T10" fmla="*/ 266 w 266"/>
                <a:gd name="T11" fmla="*/ 159 h 468"/>
                <a:gd name="T12" fmla="*/ 266 w 266"/>
                <a:gd name="T13" fmla="*/ 468 h 468"/>
              </a:gdLst>
              <a:ahLst/>
              <a:cxnLst>
                <a:cxn ang="0">
                  <a:pos x="T0" y="T1"/>
                </a:cxn>
                <a:cxn ang="0">
                  <a:pos x="T2" y="T3"/>
                </a:cxn>
                <a:cxn ang="0">
                  <a:pos x="T4" y="T5"/>
                </a:cxn>
                <a:cxn ang="0">
                  <a:pos x="T6" y="T7"/>
                </a:cxn>
                <a:cxn ang="0">
                  <a:pos x="T8" y="T9"/>
                </a:cxn>
                <a:cxn ang="0">
                  <a:pos x="T10" y="T11"/>
                </a:cxn>
                <a:cxn ang="0">
                  <a:pos x="T12" y="T13"/>
                </a:cxn>
              </a:cxnLst>
              <a:rect l="0" t="0" r="r" b="b"/>
              <a:pathLst>
                <a:path w="266" h="468">
                  <a:moveTo>
                    <a:pt x="266" y="468"/>
                  </a:moveTo>
                  <a:lnTo>
                    <a:pt x="0" y="310"/>
                  </a:lnTo>
                  <a:lnTo>
                    <a:pt x="0" y="310"/>
                  </a:lnTo>
                  <a:lnTo>
                    <a:pt x="0" y="0"/>
                  </a:lnTo>
                  <a:lnTo>
                    <a:pt x="0" y="0"/>
                  </a:lnTo>
                  <a:lnTo>
                    <a:pt x="266" y="159"/>
                  </a:lnTo>
                  <a:lnTo>
                    <a:pt x="266" y="468"/>
                  </a:lnTo>
                  <a:close/>
                </a:path>
              </a:pathLst>
            </a:custGeom>
            <a:gradFill flip="none" rotWithShape="1">
              <a:gsLst>
                <a:gs pos="20000">
                  <a:schemeClr val="bg2">
                    <a:lumMod val="90000"/>
                    <a:lumOff val="10000"/>
                    <a:alpha val="20000"/>
                  </a:schemeClr>
                </a:gs>
                <a:gs pos="100000">
                  <a:schemeClr val="accent1">
                    <a:lumMod val="60000"/>
                    <a:lumOff val="40000"/>
                    <a:alpha val="40000"/>
                  </a:schemeClr>
                </a:gs>
              </a:gsLst>
              <a:lin ang="19800000" scaled="0"/>
              <a:tileRect/>
            </a:gradFill>
            <a:ln>
              <a:noFill/>
            </a:ln>
            <a:effectLst>
              <a:innerShdw blurRad="254000">
                <a:schemeClr val="bg2">
                  <a:lumMod val="90000"/>
                  <a:lumOff val="1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18" name="Freeform 8">
              <a:extLst>
                <a:ext uri="{FF2B5EF4-FFF2-40B4-BE49-F238E27FC236}">
                  <a16:creationId xmlns:a16="http://schemas.microsoft.com/office/drawing/2014/main" id="{83BB3CBA-4085-4566-9B1D-656DA46E3B8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1800000">
              <a:off x="5765469" y="2876944"/>
              <a:ext cx="630288" cy="1076550"/>
            </a:xfrm>
            <a:custGeom>
              <a:avLst/>
              <a:gdLst>
                <a:gd name="T0" fmla="*/ 274 w 274"/>
                <a:gd name="T1" fmla="*/ 0 h 468"/>
                <a:gd name="T2" fmla="*/ 274 w 274"/>
                <a:gd name="T3" fmla="*/ 310 h 468"/>
                <a:gd name="T4" fmla="*/ 274 w 274"/>
                <a:gd name="T5" fmla="*/ 310 h 468"/>
                <a:gd name="T6" fmla="*/ 0 w 274"/>
                <a:gd name="T7" fmla="*/ 468 h 468"/>
                <a:gd name="T8" fmla="*/ 0 w 274"/>
                <a:gd name="T9" fmla="*/ 159 h 468"/>
                <a:gd name="T10" fmla="*/ 274 w 274"/>
                <a:gd name="T11" fmla="*/ 0 h 468"/>
                <a:gd name="T12" fmla="*/ 274 w 274"/>
                <a:gd name="T13" fmla="*/ 0 h 468"/>
              </a:gdLst>
              <a:ahLst/>
              <a:cxnLst>
                <a:cxn ang="0">
                  <a:pos x="T0" y="T1"/>
                </a:cxn>
                <a:cxn ang="0">
                  <a:pos x="T2" y="T3"/>
                </a:cxn>
                <a:cxn ang="0">
                  <a:pos x="T4" y="T5"/>
                </a:cxn>
                <a:cxn ang="0">
                  <a:pos x="T6" y="T7"/>
                </a:cxn>
                <a:cxn ang="0">
                  <a:pos x="T8" y="T9"/>
                </a:cxn>
                <a:cxn ang="0">
                  <a:pos x="T10" y="T11"/>
                </a:cxn>
                <a:cxn ang="0">
                  <a:pos x="T12" y="T13"/>
                </a:cxn>
              </a:cxnLst>
              <a:rect l="0" t="0" r="r" b="b"/>
              <a:pathLst>
                <a:path w="274" h="468">
                  <a:moveTo>
                    <a:pt x="274" y="0"/>
                  </a:moveTo>
                  <a:lnTo>
                    <a:pt x="274" y="310"/>
                  </a:lnTo>
                  <a:lnTo>
                    <a:pt x="274" y="310"/>
                  </a:lnTo>
                  <a:lnTo>
                    <a:pt x="0" y="468"/>
                  </a:lnTo>
                  <a:lnTo>
                    <a:pt x="0" y="159"/>
                  </a:lnTo>
                  <a:lnTo>
                    <a:pt x="274" y="0"/>
                  </a:lnTo>
                  <a:lnTo>
                    <a:pt x="274" y="0"/>
                  </a:lnTo>
                  <a:close/>
                </a:path>
              </a:pathLst>
            </a:custGeom>
            <a:gradFill flip="none" rotWithShape="1">
              <a:gsLst>
                <a:gs pos="20000">
                  <a:schemeClr val="bg2">
                    <a:lumMod val="90000"/>
                    <a:lumOff val="10000"/>
                    <a:alpha val="20000"/>
                  </a:schemeClr>
                </a:gs>
                <a:gs pos="100000">
                  <a:schemeClr val="accent1">
                    <a:lumMod val="40000"/>
                    <a:lumOff val="60000"/>
                    <a:alpha val="60000"/>
                  </a:schemeClr>
                </a:gs>
              </a:gsLst>
              <a:lin ang="18000000" scaled="0"/>
              <a:tileRect/>
            </a:gradFill>
            <a:ln>
              <a:noFill/>
            </a:ln>
            <a:effectLst>
              <a:innerShdw blurRad="508000">
                <a:schemeClr val="accent1">
                  <a:lumMod val="60000"/>
                  <a:lumOff val="40000"/>
                  <a:alpha val="4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grpSp>
      <p:pic>
        <p:nvPicPr>
          <p:cNvPr id="4" name="Picture 3" descr="A black and white logo&#10;&#10;Description automatically generated">
            <a:extLst>
              <a:ext uri="{FF2B5EF4-FFF2-40B4-BE49-F238E27FC236}">
                <a16:creationId xmlns:a16="http://schemas.microsoft.com/office/drawing/2014/main" id="{70BA0A10-0687-AFFD-1120-38E996DD2687}"/>
              </a:ext>
            </a:extLst>
          </p:cNvPr>
          <p:cNvPicPr>
            <a:picLocks noChangeAspect="1"/>
          </p:cNvPicPr>
          <p:nvPr/>
        </p:nvPicPr>
        <p:blipFill>
          <a:blip r:embed="rId3"/>
          <a:srcRect l="2534" r="7653" b="10"/>
          <a:stretch/>
        </p:blipFill>
        <p:spPr>
          <a:xfrm>
            <a:off x="4743451" y="549275"/>
            <a:ext cx="6897687" cy="5759451"/>
          </a:xfrm>
          <a:custGeom>
            <a:avLst/>
            <a:gdLst/>
            <a:ahLst/>
            <a:cxnLst/>
            <a:rect l="l" t="t" r="r" b="b"/>
            <a:pathLst>
              <a:path w="6897687" h="5759451">
                <a:moveTo>
                  <a:pt x="0" y="0"/>
                </a:moveTo>
                <a:lnTo>
                  <a:pt x="6897687" y="0"/>
                </a:lnTo>
                <a:lnTo>
                  <a:pt x="6897687" y="5759451"/>
                </a:lnTo>
                <a:lnTo>
                  <a:pt x="0" y="5759451"/>
                </a:lnTo>
                <a:close/>
              </a:path>
            </a:pathLst>
          </a:custGeom>
        </p:spPr>
      </p:pic>
    </p:spTree>
    <p:extLst>
      <p:ext uri="{BB962C8B-B14F-4D97-AF65-F5344CB8AC3E}">
        <p14:creationId xmlns:p14="http://schemas.microsoft.com/office/powerpoint/2010/main" val="10985722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02C61F-0FF9-D4FE-ECA4-F16F1FD29871}"/>
              </a:ext>
            </a:extLst>
          </p:cNvPr>
          <p:cNvSpPr>
            <a:spLocks noGrp="1"/>
          </p:cNvSpPr>
          <p:nvPr>
            <p:ph type="ctrTitle"/>
          </p:nvPr>
        </p:nvSpPr>
        <p:spPr>
          <a:xfrm>
            <a:off x="649357" y="389842"/>
            <a:ext cx="10991779" cy="1054646"/>
          </a:xfrm>
        </p:spPr>
        <p:txBody>
          <a:bodyPr>
            <a:normAutofit/>
          </a:bodyPr>
          <a:lstStyle/>
          <a:p>
            <a:r>
              <a:rPr lang="en-US" sz="5400" dirty="0"/>
              <a:t>Financial Current and Projections</a:t>
            </a:r>
          </a:p>
        </p:txBody>
      </p:sp>
      <p:sp>
        <p:nvSpPr>
          <p:cNvPr id="3" name="Subtitle 2">
            <a:extLst>
              <a:ext uri="{FF2B5EF4-FFF2-40B4-BE49-F238E27FC236}">
                <a16:creationId xmlns:a16="http://schemas.microsoft.com/office/drawing/2014/main" id="{81F9EB4F-897B-3442-32FC-8E451227F7C3}"/>
              </a:ext>
            </a:extLst>
          </p:cNvPr>
          <p:cNvSpPr>
            <a:spLocks noGrp="1"/>
          </p:cNvSpPr>
          <p:nvPr>
            <p:ph type="subTitle" idx="1"/>
          </p:nvPr>
        </p:nvSpPr>
        <p:spPr>
          <a:xfrm>
            <a:off x="649357" y="1683026"/>
            <a:ext cx="10991781" cy="4409799"/>
          </a:xfrm>
        </p:spPr>
        <p:txBody>
          <a:bodyPr/>
          <a:lstStyle/>
          <a:p>
            <a:r>
              <a:rPr lang="en-US" b="1" dirty="0"/>
              <a:t>Year 3: Market Leadership</a:t>
            </a:r>
            <a:endParaRPr lang="en-US" dirty="0"/>
          </a:p>
          <a:p>
            <a:pPr>
              <a:buFont typeface="Arial" panose="020B0604020202020204" pitchFamily="34" charset="0"/>
              <a:buChar char="•"/>
            </a:pPr>
            <a:r>
              <a:rPr lang="en-US" b="1" dirty="0" err="1"/>
              <a:t>Goals:</a:t>
            </a:r>
            <a:r>
              <a:rPr lang="en-US" dirty="0" err="1"/>
              <a:t>Achieve</a:t>
            </a:r>
            <a:r>
              <a:rPr lang="en-US" dirty="0"/>
              <a:t> significant market penetration and brand </a:t>
            </a:r>
            <a:r>
              <a:rPr lang="en-US" dirty="0" err="1"/>
              <a:t>recognition.Introduce</a:t>
            </a:r>
            <a:r>
              <a:rPr lang="en-US" dirty="0"/>
              <a:t> premium features and </a:t>
            </a:r>
            <a:r>
              <a:rPr lang="en-US" dirty="0" err="1"/>
              <a:t>services.Optimize</a:t>
            </a:r>
            <a:r>
              <a:rPr lang="en-US" dirty="0"/>
              <a:t> revenue streams and </a:t>
            </a:r>
            <a:r>
              <a:rPr lang="en-US" dirty="0" err="1"/>
              <a:t>profitability.Expand</a:t>
            </a:r>
            <a:r>
              <a:rPr lang="en-US" dirty="0"/>
              <a:t> to additional regions and market segments.</a:t>
            </a:r>
          </a:p>
          <a:p>
            <a:endParaRPr lang="en-US" dirty="0"/>
          </a:p>
        </p:txBody>
      </p:sp>
      <p:pic>
        <p:nvPicPr>
          <p:cNvPr id="5" name="Picture 4">
            <a:extLst>
              <a:ext uri="{FF2B5EF4-FFF2-40B4-BE49-F238E27FC236}">
                <a16:creationId xmlns:a16="http://schemas.microsoft.com/office/drawing/2014/main" id="{65A96A10-7E10-A57B-3635-FEC6A04A082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648767" y="4000568"/>
            <a:ext cx="8992958" cy="1908313"/>
          </a:xfrm>
          <a:prstGeom prst="rect">
            <a:avLst/>
          </a:prstGeom>
        </p:spPr>
      </p:pic>
    </p:spTree>
    <p:extLst>
      <p:ext uri="{BB962C8B-B14F-4D97-AF65-F5344CB8AC3E}">
        <p14:creationId xmlns:p14="http://schemas.microsoft.com/office/powerpoint/2010/main" val="226803959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830433D0-2041-5B3C-5EFF-27603FB1A79C}"/>
              </a:ext>
            </a:extLst>
          </p:cNvPr>
          <p:cNvSpPr>
            <a:spLocks noGrp="1"/>
          </p:cNvSpPr>
          <p:nvPr>
            <p:ph type="subTitle" idx="1"/>
          </p:nvPr>
        </p:nvSpPr>
        <p:spPr>
          <a:xfrm>
            <a:off x="602697" y="238539"/>
            <a:ext cx="4764433" cy="424070"/>
          </a:xfrm>
        </p:spPr>
        <p:txBody>
          <a:bodyPr/>
          <a:lstStyle/>
          <a:p>
            <a:r>
              <a:rPr lang="en-US" dirty="0"/>
              <a:t>Capital Expenditures (CAPEX):</a:t>
            </a:r>
          </a:p>
        </p:txBody>
      </p:sp>
      <p:sp>
        <p:nvSpPr>
          <p:cNvPr id="4" name="Subtitle 2">
            <a:extLst>
              <a:ext uri="{FF2B5EF4-FFF2-40B4-BE49-F238E27FC236}">
                <a16:creationId xmlns:a16="http://schemas.microsoft.com/office/drawing/2014/main" id="{19A9F647-F2B5-8476-5FBB-AF2796C71AEF}"/>
              </a:ext>
            </a:extLst>
          </p:cNvPr>
          <p:cNvSpPr txBox="1">
            <a:spLocks/>
          </p:cNvSpPr>
          <p:nvPr/>
        </p:nvSpPr>
        <p:spPr>
          <a:xfrm>
            <a:off x="8044071" y="662609"/>
            <a:ext cx="3545232" cy="4028661"/>
          </a:xfrm>
          <a:prstGeom prst="rect">
            <a:avLst/>
          </a:prstGeom>
        </p:spPr>
        <p:txBody>
          <a:bodyPr vert="horz" wrap="square" lIns="0" tIns="0" rIns="0" bIns="0" rtlCol="0">
            <a:normAutofit/>
          </a:bodyPr>
          <a:lstStyle>
            <a:lvl1pPr marL="0" indent="0" algn="l" defTabSz="914400" rtl="0" eaLnBrk="1" latinLnBrk="0" hangingPunct="1">
              <a:lnSpc>
                <a:spcPct val="100000"/>
              </a:lnSpc>
              <a:spcBef>
                <a:spcPts val="1000"/>
              </a:spcBef>
              <a:spcAft>
                <a:spcPts val="800"/>
              </a:spcAft>
              <a:buFont typeface="Arial" panose="020B0604020202020204" pitchFamily="34" charset="0"/>
              <a:buNone/>
              <a:defRPr sz="2400" kern="1200">
                <a:solidFill>
                  <a:schemeClr val="tx1">
                    <a:alpha val="80000"/>
                  </a:schemeClr>
                </a:solidFill>
                <a:latin typeface="+mn-lt"/>
                <a:ea typeface="+mn-ea"/>
                <a:cs typeface="+mn-cs"/>
              </a:defRPr>
            </a:lvl1pPr>
            <a:lvl2pPr marL="457200" indent="0" algn="ctr" defTabSz="914400" rtl="0" eaLnBrk="1" latinLnBrk="0" hangingPunct="1">
              <a:lnSpc>
                <a:spcPct val="110000"/>
              </a:lnSpc>
              <a:spcBef>
                <a:spcPts val="500"/>
              </a:spcBef>
              <a:spcAft>
                <a:spcPts val="800"/>
              </a:spcAft>
              <a:buFont typeface="Arial" panose="020B0604020202020204" pitchFamily="34" charset="0"/>
              <a:buNone/>
              <a:defRPr sz="2000" kern="1200">
                <a:solidFill>
                  <a:schemeClr val="tx1">
                    <a:alpha val="60000"/>
                  </a:schemeClr>
                </a:solidFill>
                <a:latin typeface="+mn-lt"/>
                <a:ea typeface="+mn-ea"/>
                <a:cs typeface="+mn-cs"/>
              </a:defRPr>
            </a:lvl2pPr>
            <a:lvl3pPr marL="914400" indent="0" algn="ctr" defTabSz="914400" rtl="0" eaLnBrk="1" latinLnBrk="0" hangingPunct="1">
              <a:lnSpc>
                <a:spcPct val="110000"/>
              </a:lnSpc>
              <a:spcBef>
                <a:spcPts val="500"/>
              </a:spcBef>
              <a:spcAft>
                <a:spcPts val="800"/>
              </a:spcAft>
              <a:buFont typeface="Arial" panose="020B0604020202020204" pitchFamily="34" charset="0"/>
              <a:buNone/>
              <a:defRPr sz="1800" kern="1200">
                <a:solidFill>
                  <a:schemeClr val="tx1">
                    <a:alpha val="60000"/>
                  </a:schemeClr>
                </a:solidFill>
                <a:latin typeface="+mn-lt"/>
                <a:ea typeface="+mn-ea"/>
                <a:cs typeface="+mn-cs"/>
              </a:defRPr>
            </a:lvl3pPr>
            <a:lvl4pPr marL="1371600" indent="0" algn="ctr" defTabSz="914400" rtl="0" eaLnBrk="1" latinLnBrk="0" hangingPunct="1">
              <a:lnSpc>
                <a:spcPct val="110000"/>
              </a:lnSpc>
              <a:spcBef>
                <a:spcPts val="500"/>
              </a:spcBef>
              <a:spcAft>
                <a:spcPts val="800"/>
              </a:spcAft>
              <a:buFont typeface="Arial" panose="020B0604020202020204" pitchFamily="34" charset="0"/>
              <a:buNone/>
              <a:defRPr sz="1600" kern="1200">
                <a:solidFill>
                  <a:schemeClr val="tx1">
                    <a:alpha val="60000"/>
                  </a:schemeClr>
                </a:solidFill>
                <a:latin typeface="+mn-lt"/>
                <a:ea typeface="+mn-ea"/>
                <a:cs typeface="+mn-cs"/>
              </a:defRPr>
            </a:lvl4pPr>
            <a:lvl5pPr marL="1828800" indent="0" algn="ctr" defTabSz="914400" rtl="0" eaLnBrk="1" latinLnBrk="0" hangingPunct="1">
              <a:lnSpc>
                <a:spcPct val="110000"/>
              </a:lnSpc>
              <a:spcBef>
                <a:spcPts val="500"/>
              </a:spcBef>
              <a:spcAft>
                <a:spcPts val="800"/>
              </a:spcAft>
              <a:buFont typeface="Arial" panose="020B0604020202020204" pitchFamily="34" charset="0"/>
              <a:buNone/>
              <a:defRPr sz="1600" kern="1200">
                <a:solidFill>
                  <a:schemeClr val="tx1">
                    <a:alpha val="60000"/>
                  </a:schemeClr>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US" dirty="0"/>
              <a:t>Year 3:</a:t>
            </a:r>
          </a:p>
          <a:p>
            <a:pPr marL="342900" indent="-342900">
              <a:buFont typeface="Arial" panose="020B0604020202020204" pitchFamily="34" charset="0"/>
              <a:buChar char="•"/>
            </a:pPr>
            <a:r>
              <a:rPr lang="en-US" dirty="0"/>
              <a:t>Advanced AI Development: ₹1.05 Crore</a:t>
            </a:r>
          </a:p>
          <a:p>
            <a:pPr marL="342900" indent="-342900">
              <a:buFont typeface="Arial" panose="020B0604020202020204" pitchFamily="34" charset="0"/>
              <a:buChar char="•"/>
            </a:pPr>
            <a:r>
              <a:rPr lang="en-US" dirty="0"/>
              <a:t>Geographic Expansion: ₹70 Lakh</a:t>
            </a:r>
          </a:p>
          <a:p>
            <a:pPr marL="342900" indent="-342900">
              <a:buFont typeface="Arial" panose="020B0604020202020204" pitchFamily="34" charset="0"/>
              <a:buChar char="•"/>
            </a:pPr>
            <a:r>
              <a:rPr lang="en-US" dirty="0"/>
              <a:t>New Product Lines: ₹52.5 Lakh</a:t>
            </a:r>
          </a:p>
        </p:txBody>
      </p:sp>
      <p:sp>
        <p:nvSpPr>
          <p:cNvPr id="5" name="Subtitle 2">
            <a:extLst>
              <a:ext uri="{FF2B5EF4-FFF2-40B4-BE49-F238E27FC236}">
                <a16:creationId xmlns:a16="http://schemas.microsoft.com/office/drawing/2014/main" id="{358EF3E2-F72B-59BC-58F6-040B30D4E43B}"/>
              </a:ext>
            </a:extLst>
          </p:cNvPr>
          <p:cNvSpPr txBox="1">
            <a:spLocks/>
          </p:cNvSpPr>
          <p:nvPr/>
        </p:nvSpPr>
        <p:spPr>
          <a:xfrm>
            <a:off x="602697" y="682487"/>
            <a:ext cx="3545234" cy="3425687"/>
          </a:xfrm>
          <a:prstGeom prst="rect">
            <a:avLst/>
          </a:prstGeom>
        </p:spPr>
        <p:txBody>
          <a:bodyPr vert="horz" wrap="square" lIns="0" tIns="0" rIns="0" bIns="0" rtlCol="0">
            <a:normAutofit/>
          </a:bodyPr>
          <a:lstStyle>
            <a:lvl1pPr marL="0" indent="0" algn="l" defTabSz="914400" rtl="0" eaLnBrk="1" latinLnBrk="0" hangingPunct="1">
              <a:lnSpc>
                <a:spcPct val="100000"/>
              </a:lnSpc>
              <a:spcBef>
                <a:spcPts val="1000"/>
              </a:spcBef>
              <a:spcAft>
                <a:spcPts val="800"/>
              </a:spcAft>
              <a:buFont typeface="Arial" panose="020B0604020202020204" pitchFamily="34" charset="0"/>
              <a:buNone/>
              <a:defRPr sz="2400" kern="1200">
                <a:solidFill>
                  <a:schemeClr val="tx1">
                    <a:alpha val="80000"/>
                  </a:schemeClr>
                </a:solidFill>
                <a:latin typeface="+mn-lt"/>
                <a:ea typeface="+mn-ea"/>
                <a:cs typeface="+mn-cs"/>
              </a:defRPr>
            </a:lvl1pPr>
            <a:lvl2pPr marL="457200" indent="0" algn="ctr" defTabSz="914400" rtl="0" eaLnBrk="1" latinLnBrk="0" hangingPunct="1">
              <a:lnSpc>
                <a:spcPct val="110000"/>
              </a:lnSpc>
              <a:spcBef>
                <a:spcPts val="500"/>
              </a:spcBef>
              <a:spcAft>
                <a:spcPts val="800"/>
              </a:spcAft>
              <a:buFont typeface="Arial" panose="020B0604020202020204" pitchFamily="34" charset="0"/>
              <a:buNone/>
              <a:defRPr sz="2000" kern="1200">
                <a:solidFill>
                  <a:schemeClr val="tx1">
                    <a:alpha val="60000"/>
                  </a:schemeClr>
                </a:solidFill>
                <a:latin typeface="+mn-lt"/>
                <a:ea typeface="+mn-ea"/>
                <a:cs typeface="+mn-cs"/>
              </a:defRPr>
            </a:lvl2pPr>
            <a:lvl3pPr marL="914400" indent="0" algn="ctr" defTabSz="914400" rtl="0" eaLnBrk="1" latinLnBrk="0" hangingPunct="1">
              <a:lnSpc>
                <a:spcPct val="110000"/>
              </a:lnSpc>
              <a:spcBef>
                <a:spcPts val="500"/>
              </a:spcBef>
              <a:spcAft>
                <a:spcPts val="800"/>
              </a:spcAft>
              <a:buFont typeface="Arial" panose="020B0604020202020204" pitchFamily="34" charset="0"/>
              <a:buNone/>
              <a:defRPr sz="1800" kern="1200">
                <a:solidFill>
                  <a:schemeClr val="tx1">
                    <a:alpha val="60000"/>
                  </a:schemeClr>
                </a:solidFill>
                <a:latin typeface="+mn-lt"/>
                <a:ea typeface="+mn-ea"/>
                <a:cs typeface="+mn-cs"/>
              </a:defRPr>
            </a:lvl3pPr>
            <a:lvl4pPr marL="1371600" indent="0" algn="ctr" defTabSz="914400" rtl="0" eaLnBrk="1" latinLnBrk="0" hangingPunct="1">
              <a:lnSpc>
                <a:spcPct val="110000"/>
              </a:lnSpc>
              <a:spcBef>
                <a:spcPts val="500"/>
              </a:spcBef>
              <a:spcAft>
                <a:spcPts val="800"/>
              </a:spcAft>
              <a:buFont typeface="Arial" panose="020B0604020202020204" pitchFamily="34" charset="0"/>
              <a:buNone/>
              <a:defRPr sz="1600" kern="1200">
                <a:solidFill>
                  <a:schemeClr val="tx1">
                    <a:alpha val="60000"/>
                  </a:schemeClr>
                </a:solidFill>
                <a:latin typeface="+mn-lt"/>
                <a:ea typeface="+mn-ea"/>
                <a:cs typeface="+mn-cs"/>
              </a:defRPr>
            </a:lvl4pPr>
            <a:lvl5pPr marL="1828800" indent="0" algn="ctr" defTabSz="914400" rtl="0" eaLnBrk="1" latinLnBrk="0" hangingPunct="1">
              <a:lnSpc>
                <a:spcPct val="110000"/>
              </a:lnSpc>
              <a:spcBef>
                <a:spcPts val="500"/>
              </a:spcBef>
              <a:spcAft>
                <a:spcPts val="800"/>
              </a:spcAft>
              <a:buFont typeface="Arial" panose="020B0604020202020204" pitchFamily="34" charset="0"/>
              <a:buNone/>
              <a:defRPr sz="1600" kern="1200">
                <a:solidFill>
                  <a:schemeClr val="tx1">
                    <a:alpha val="60000"/>
                  </a:schemeClr>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US" dirty="0"/>
              <a:t>Year 1:</a:t>
            </a:r>
          </a:p>
          <a:p>
            <a:pPr marL="342900" indent="-342900">
              <a:buFont typeface="Arial" panose="020B0604020202020204" pitchFamily="34" charset="0"/>
              <a:buChar char="•"/>
            </a:pPr>
            <a:r>
              <a:rPr lang="en-US" dirty="0"/>
              <a:t>Technology Development: ₹1 Crore</a:t>
            </a:r>
          </a:p>
          <a:p>
            <a:pPr marL="342900" indent="-342900">
              <a:buFont typeface="Arial" panose="020B0604020202020204" pitchFamily="34" charset="0"/>
              <a:buChar char="•"/>
            </a:pPr>
            <a:r>
              <a:rPr lang="en-US" dirty="0"/>
              <a:t>Infrastructure Setup: ₹35 Lakh</a:t>
            </a:r>
          </a:p>
          <a:p>
            <a:pPr marL="342900" indent="-342900">
              <a:buFont typeface="Arial" panose="020B0604020202020204" pitchFamily="34" charset="0"/>
              <a:buChar char="•"/>
            </a:pPr>
            <a:r>
              <a:rPr lang="en-US" dirty="0"/>
              <a:t>Initial Marketing and Branding: ₹35 Lakh</a:t>
            </a:r>
          </a:p>
        </p:txBody>
      </p:sp>
      <p:sp>
        <p:nvSpPr>
          <p:cNvPr id="6" name="Subtitle 2">
            <a:extLst>
              <a:ext uri="{FF2B5EF4-FFF2-40B4-BE49-F238E27FC236}">
                <a16:creationId xmlns:a16="http://schemas.microsoft.com/office/drawing/2014/main" id="{AE2C02B4-D348-C983-63E6-A058E8A28F59}"/>
              </a:ext>
            </a:extLst>
          </p:cNvPr>
          <p:cNvSpPr txBox="1">
            <a:spLocks/>
          </p:cNvSpPr>
          <p:nvPr/>
        </p:nvSpPr>
        <p:spPr>
          <a:xfrm>
            <a:off x="4326419" y="682487"/>
            <a:ext cx="3545235" cy="5936974"/>
          </a:xfrm>
          <a:prstGeom prst="rect">
            <a:avLst/>
          </a:prstGeom>
        </p:spPr>
        <p:txBody>
          <a:bodyPr vert="horz" wrap="square" lIns="0" tIns="0" rIns="0" bIns="0" rtlCol="0">
            <a:normAutofit/>
          </a:bodyPr>
          <a:lstStyle>
            <a:lvl1pPr marL="0" indent="0" algn="l" defTabSz="914400" rtl="0" eaLnBrk="1" latinLnBrk="0" hangingPunct="1">
              <a:lnSpc>
                <a:spcPct val="100000"/>
              </a:lnSpc>
              <a:spcBef>
                <a:spcPts val="1000"/>
              </a:spcBef>
              <a:spcAft>
                <a:spcPts val="800"/>
              </a:spcAft>
              <a:buFont typeface="Arial" panose="020B0604020202020204" pitchFamily="34" charset="0"/>
              <a:buNone/>
              <a:defRPr sz="2400" kern="1200">
                <a:solidFill>
                  <a:schemeClr val="tx1">
                    <a:alpha val="80000"/>
                  </a:schemeClr>
                </a:solidFill>
                <a:latin typeface="+mn-lt"/>
                <a:ea typeface="+mn-ea"/>
                <a:cs typeface="+mn-cs"/>
              </a:defRPr>
            </a:lvl1pPr>
            <a:lvl2pPr marL="457200" indent="0" algn="ctr" defTabSz="914400" rtl="0" eaLnBrk="1" latinLnBrk="0" hangingPunct="1">
              <a:lnSpc>
                <a:spcPct val="110000"/>
              </a:lnSpc>
              <a:spcBef>
                <a:spcPts val="500"/>
              </a:spcBef>
              <a:spcAft>
                <a:spcPts val="800"/>
              </a:spcAft>
              <a:buFont typeface="Arial" panose="020B0604020202020204" pitchFamily="34" charset="0"/>
              <a:buNone/>
              <a:defRPr sz="2000" kern="1200">
                <a:solidFill>
                  <a:schemeClr val="tx1">
                    <a:alpha val="60000"/>
                  </a:schemeClr>
                </a:solidFill>
                <a:latin typeface="+mn-lt"/>
                <a:ea typeface="+mn-ea"/>
                <a:cs typeface="+mn-cs"/>
              </a:defRPr>
            </a:lvl2pPr>
            <a:lvl3pPr marL="914400" indent="0" algn="ctr" defTabSz="914400" rtl="0" eaLnBrk="1" latinLnBrk="0" hangingPunct="1">
              <a:lnSpc>
                <a:spcPct val="110000"/>
              </a:lnSpc>
              <a:spcBef>
                <a:spcPts val="500"/>
              </a:spcBef>
              <a:spcAft>
                <a:spcPts val="800"/>
              </a:spcAft>
              <a:buFont typeface="Arial" panose="020B0604020202020204" pitchFamily="34" charset="0"/>
              <a:buNone/>
              <a:defRPr sz="1800" kern="1200">
                <a:solidFill>
                  <a:schemeClr val="tx1">
                    <a:alpha val="60000"/>
                  </a:schemeClr>
                </a:solidFill>
                <a:latin typeface="+mn-lt"/>
                <a:ea typeface="+mn-ea"/>
                <a:cs typeface="+mn-cs"/>
              </a:defRPr>
            </a:lvl3pPr>
            <a:lvl4pPr marL="1371600" indent="0" algn="ctr" defTabSz="914400" rtl="0" eaLnBrk="1" latinLnBrk="0" hangingPunct="1">
              <a:lnSpc>
                <a:spcPct val="110000"/>
              </a:lnSpc>
              <a:spcBef>
                <a:spcPts val="500"/>
              </a:spcBef>
              <a:spcAft>
                <a:spcPts val="800"/>
              </a:spcAft>
              <a:buFont typeface="Arial" panose="020B0604020202020204" pitchFamily="34" charset="0"/>
              <a:buNone/>
              <a:defRPr sz="1600" kern="1200">
                <a:solidFill>
                  <a:schemeClr val="tx1">
                    <a:alpha val="60000"/>
                  </a:schemeClr>
                </a:solidFill>
                <a:latin typeface="+mn-lt"/>
                <a:ea typeface="+mn-ea"/>
                <a:cs typeface="+mn-cs"/>
              </a:defRPr>
            </a:lvl4pPr>
            <a:lvl5pPr marL="1828800" indent="0" algn="ctr" defTabSz="914400" rtl="0" eaLnBrk="1" latinLnBrk="0" hangingPunct="1">
              <a:lnSpc>
                <a:spcPct val="110000"/>
              </a:lnSpc>
              <a:spcBef>
                <a:spcPts val="500"/>
              </a:spcBef>
              <a:spcAft>
                <a:spcPts val="800"/>
              </a:spcAft>
              <a:buFont typeface="Arial" panose="020B0604020202020204" pitchFamily="34" charset="0"/>
              <a:buNone/>
              <a:defRPr sz="1600" kern="1200">
                <a:solidFill>
                  <a:schemeClr val="tx1">
                    <a:alpha val="60000"/>
                  </a:schemeClr>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US" dirty="0"/>
              <a:t>Year 2:</a:t>
            </a:r>
          </a:p>
          <a:p>
            <a:pPr marL="342900" indent="-342900">
              <a:buFont typeface="Arial" panose="020B0604020202020204" pitchFamily="34" charset="0"/>
              <a:buChar char="•"/>
            </a:pPr>
            <a:r>
              <a:rPr lang="en-US" dirty="0"/>
              <a:t>Feature Enhancements: ₹70 Lakh</a:t>
            </a:r>
          </a:p>
          <a:p>
            <a:pPr marL="342900" indent="-342900">
              <a:buFont typeface="Arial" panose="020B0604020202020204" pitchFamily="34" charset="0"/>
              <a:buChar char="•"/>
            </a:pPr>
            <a:r>
              <a:rPr lang="en-US" dirty="0"/>
              <a:t>Scaling Infrastructure: ₹35 Lakh</a:t>
            </a:r>
          </a:p>
          <a:p>
            <a:pPr marL="342900" indent="-342900">
              <a:buFont typeface="Arial" panose="020B0604020202020204" pitchFamily="34" charset="0"/>
              <a:buChar char="•"/>
            </a:pPr>
            <a:r>
              <a:rPr lang="en-US" dirty="0"/>
              <a:t>Market Expansion: ₹52.5 Lakh</a:t>
            </a:r>
          </a:p>
        </p:txBody>
      </p:sp>
      <p:pic>
        <p:nvPicPr>
          <p:cNvPr id="10" name="Picture 9">
            <a:extLst>
              <a:ext uri="{FF2B5EF4-FFF2-40B4-BE49-F238E27FC236}">
                <a16:creationId xmlns:a16="http://schemas.microsoft.com/office/drawing/2014/main" id="{2FF2E11D-F549-D717-3EB5-213DC03846F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63680" y="4426227"/>
            <a:ext cx="10155001" cy="1769164"/>
          </a:xfrm>
          <a:prstGeom prst="rect">
            <a:avLst/>
          </a:prstGeom>
        </p:spPr>
      </p:pic>
    </p:spTree>
    <p:extLst>
      <p:ext uri="{BB962C8B-B14F-4D97-AF65-F5344CB8AC3E}">
        <p14:creationId xmlns:p14="http://schemas.microsoft.com/office/powerpoint/2010/main" val="407144671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EBF49C-5C7A-CB17-0EE4-447BD9E5BA48}"/>
              </a:ext>
            </a:extLst>
          </p:cNvPr>
          <p:cNvSpPr>
            <a:spLocks noGrp="1"/>
          </p:cNvSpPr>
          <p:nvPr>
            <p:ph type="ctrTitle"/>
          </p:nvPr>
        </p:nvSpPr>
        <p:spPr>
          <a:xfrm>
            <a:off x="172278" y="366394"/>
            <a:ext cx="12019721" cy="945571"/>
          </a:xfrm>
        </p:spPr>
        <p:txBody>
          <a:bodyPr>
            <a:normAutofit/>
          </a:bodyPr>
          <a:lstStyle/>
          <a:p>
            <a:r>
              <a:rPr lang="en-US" sz="4400" dirty="0"/>
              <a:t>Funding Needs, Use of Funds &amp; Proposed Valuation</a:t>
            </a:r>
          </a:p>
        </p:txBody>
      </p:sp>
      <p:sp>
        <p:nvSpPr>
          <p:cNvPr id="3" name="Subtitle 2">
            <a:extLst>
              <a:ext uri="{FF2B5EF4-FFF2-40B4-BE49-F238E27FC236}">
                <a16:creationId xmlns:a16="http://schemas.microsoft.com/office/drawing/2014/main" id="{DA3ECEFB-46AB-514D-9A29-E7799F464A9D}"/>
              </a:ext>
            </a:extLst>
          </p:cNvPr>
          <p:cNvSpPr>
            <a:spLocks noGrp="1"/>
          </p:cNvSpPr>
          <p:nvPr>
            <p:ph type="subTitle" idx="1"/>
          </p:nvPr>
        </p:nvSpPr>
        <p:spPr>
          <a:xfrm>
            <a:off x="463827" y="1457739"/>
            <a:ext cx="3432312" cy="4635086"/>
          </a:xfrm>
        </p:spPr>
        <p:txBody>
          <a:bodyPr>
            <a:normAutofit lnSpcReduction="10000"/>
          </a:bodyPr>
          <a:lstStyle/>
          <a:p>
            <a:r>
              <a:rPr lang="en-US" b="1" dirty="0"/>
              <a:t>Total Amount to Raise:</a:t>
            </a:r>
            <a:r>
              <a:rPr lang="en-US" dirty="0"/>
              <a:t> ₹10 Crore</a:t>
            </a:r>
          </a:p>
          <a:p>
            <a:r>
              <a:rPr lang="en-US" b="1" dirty="0"/>
              <a:t>Technology Development and Enhancements:</a:t>
            </a:r>
            <a:r>
              <a:rPr lang="en-US" dirty="0"/>
              <a:t> ₹3 Crore</a:t>
            </a:r>
          </a:p>
          <a:p>
            <a:r>
              <a:rPr lang="en-US" b="1" dirty="0"/>
              <a:t>Marketing and User Acquisition:</a:t>
            </a:r>
            <a:r>
              <a:rPr lang="en-US" dirty="0"/>
              <a:t> ₹3 Crore</a:t>
            </a:r>
          </a:p>
          <a:p>
            <a:r>
              <a:rPr lang="en-US" b="1" dirty="0"/>
              <a:t>Operational Costs:</a:t>
            </a:r>
            <a:r>
              <a:rPr lang="en-US" dirty="0"/>
              <a:t> ₹2 Crore</a:t>
            </a:r>
          </a:p>
          <a:p>
            <a:r>
              <a:rPr lang="en-US" b="1" dirty="0"/>
              <a:t>Expansion and Scaling:</a:t>
            </a:r>
            <a:r>
              <a:rPr lang="en-US" dirty="0"/>
              <a:t> ₹2 Crore</a:t>
            </a:r>
          </a:p>
        </p:txBody>
      </p:sp>
      <p:sp>
        <p:nvSpPr>
          <p:cNvPr id="4" name="TextBox 3">
            <a:extLst>
              <a:ext uri="{FF2B5EF4-FFF2-40B4-BE49-F238E27FC236}">
                <a16:creationId xmlns:a16="http://schemas.microsoft.com/office/drawing/2014/main" id="{04ABED40-D6B1-69A9-0147-A93B5865913B}"/>
              </a:ext>
            </a:extLst>
          </p:cNvPr>
          <p:cNvSpPr txBox="1"/>
          <p:nvPr/>
        </p:nvSpPr>
        <p:spPr>
          <a:xfrm>
            <a:off x="4505738" y="1417982"/>
            <a:ext cx="6824871" cy="4801314"/>
          </a:xfrm>
          <a:prstGeom prst="rect">
            <a:avLst/>
          </a:prstGeom>
          <a:noFill/>
        </p:spPr>
        <p:txBody>
          <a:bodyPr wrap="square" rtlCol="0">
            <a:spAutoFit/>
          </a:bodyPr>
          <a:lstStyle/>
          <a:p>
            <a:r>
              <a:rPr lang="en-US" dirty="0"/>
              <a:t>Currently, there are no co-investors committed.</a:t>
            </a:r>
          </a:p>
          <a:p>
            <a:r>
              <a:rPr lang="en-US" b="1" dirty="0"/>
              <a:t>Duration of Funds:</a:t>
            </a:r>
            <a:r>
              <a:rPr lang="en-US" dirty="0"/>
              <a:t> 18 months</a:t>
            </a:r>
          </a:p>
          <a:p>
            <a:r>
              <a:rPr lang="en-US" b="1" dirty="0"/>
              <a:t>Expected Achievements:</a:t>
            </a:r>
            <a:endParaRPr lang="en-US" dirty="0"/>
          </a:p>
          <a:p>
            <a:pPr>
              <a:buFont typeface="Arial" panose="020B0604020202020204" pitchFamily="34" charset="0"/>
              <a:buChar char="•"/>
            </a:pPr>
            <a:r>
              <a:rPr lang="en-US" b="1" dirty="0"/>
              <a:t>User Base:</a:t>
            </a:r>
            <a:r>
              <a:rPr lang="en-US" dirty="0"/>
              <a:t> Grow to 50,000 active users</a:t>
            </a:r>
          </a:p>
          <a:p>
            <a:pPr>
              <a:buFont typeface="Arial" panose="020B0604020202020204" pitchFamily="34" charset="0"/>
              <a:buChar char="•"/>
            </a:pPr>
            <a:r>
              <a:rPr lang="en-US" b="1" dirty="0"/>
              <a:t>Revenue:</a:t>
            </a:r>
            <a:r>
              <a:rPr lang="en-US" dirty="0"/>
              <a:t> Generate ₹7.5 Crore in revenue</a:t>
            </a:r>
          </a:p>
          <a:p>
            <a:pPr>
              <a:buFont typeface="Arial" panose="020B0604020202020204" pitchFamily="34" charset="0"/>
              <a:buChar char="•"/>
            </a:pPr>
            <a:r>
              <a:rPr lang="en-US" b="1" dirty="0"/>
              <a:t>Market Penetration:</a:t>
            </a:r>
            <a:r>
              <a:rPr lang="en-US" dirty="0"/>
              <a:t> Establish a strong presence in major cities and expand to tier-2 and tier-3 cities</a:t>
            </a:r>
          </a:p>
          <a:p>
            <a:pPr>
              <a:buFont typeface="Arial" panose="020B0604020202020204" pitchFamily="34" charset="0"/>
              <a:buChar char="•"/>
            </a:pPr>
            <a:r>
              <a:rPr lang="en-US" b="1" dirty="0"/>
              <a:t>Product Development:</a:t>
            </a:r>
            <a:r>
              <a:rPr lang="en-US" dirty="0"/>
              <a:t> Launch premium features and enhanced AI capabilities</a:t>
            </a:r>
          </a:p>
          <a:p>
            <a:r>
              <a:rPr lang="en-US" b="1" dirty="0"/>
              <a:t>Future Funding Needs:</a:t>
            </a:r>
            <a:r>
              <a:rPr lang="en-US" dirty="0"/>
              <a:t> Post this initial funding, we plan to raise a Series A round of ₹15 Crore .</a:t>
            </a:r>
          </a:p>
          <a:p>
            <a:r>
              <a:rPr lang="en-US" b="1" dirty="0"/>
              <a:t>Purpose of Series A:</a:t>
            </a:r>
            <a:r>
              <a:rPr lang="en-US" dirty="0"/>
              <a:t> Further market expansion, advanced AI development, and scaling operations to accommodate a larger user base.</a:t>
            </a:r>
          </a:p>
          <a:p>
            <a:r>
              <a:rPr lang="en-US" b="1" dirty="0"/>
              <a:t>Proposed Valuation</a:t>
            </a:r>
          </a:p>
          <a:p>
            <a:r>
              <a:rPr lang="en-US" b="1" dirty="0"/>
              <a:t>Valuation for This Round:</a:t>
            </a:r>
            <a:r>
              <a:rPr lang="en-US" dirty="0"/>
              <a:t> ₹30 Crore </a:t>
            </a:r>
          </a:p>
          <a:p>
            <a:endParaRPr lang="en-US" dirty="0"/>
          </a:p>
        </p:txBody>
      </p:sp>
    </p:spTree>
    <p:extLst>
      <p:ext uri="{BB962C8B-B14F-4D97-AF65-F5344CB8AC3E}">
        <p14:creationId xmlns:p14="http://schemas.microsoft.com/office/powerpoint/2010/main" val="69152300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2794EC-5291-1FB9-341E-BC4AB7AA0761}"/>
              </a:ext>
            </a:extLst>
          </p:cNvPr>
          <p:cNvSpPr>
            <a:spLocks noGrp="1"/>
          </p:cNvSpPr>
          <p:nvPr>
            <p:ph type="ctrTitle"/>
          </p:nvPr>
        </p:nvSpPr>
        <p:spPr>
          <a:xfrm>
            <a:off x="198783" y="366395"/>
            <a:ext cx="11794434" cy="1621432"/>
          </a:xfrm>
        </p:spPr>
        <p:txBody>
          <a:bodyPr>
            <a:normAutofit/>
          </a:bodyPr>
          <a:lstStyle/>
          <a:p>
            <a:r>
              <a:rPr lang="en-US" sz="4800" dirty="0"/>
              <a:t>Current Equity Structure, Fundraising History, and Investors</a:t>
            </a:r>
          </a:p>
        </p:txBody>
      </p:sp>
      <p:sp>
        <p:nvSpPr>
          <p:cNvPr id="3" name="Subtitle 2">
            <a:extLst>
              <a:ext uri="{FF2B5EF4-FFF2-40B4-BE49-F238E27FC236}">
                <a16:creationId xmlns:a16="http://schemas.microsoft.com/office/drawing/2014/main" id="{70E57BBD-4665-0A8E-B1D5-35E538DCF17E}"/>
              </a:ext>
            </a:extLst>
          </p:cNvPr>
          <p:cNvSpPr>
            <a:spLocks noGrp="1"/>
          </p:cNvSpPr>
          <p:nvPr>
            <p:ph type="subTitle" idx="1"/>
          </p:nvPr>
        </p:nvSpPr>
        <p:spPr>
          <a:xfrm>
            <a:off x="861392" y="5362088"/>
            <a:ext cx="10302668" cy="1222651"/>
          </a:xfrm>
        </p:spPr>
        <p:txBody>
          <a:bodyPr/>
          <a:lstStyle/>
          <a:p>
            <a:r>
              <a:rPr lang="en-US" dirty="0"/>
              <a:t>Currently no investors.</a:t>
            </a:r>
          </a:p>
        </p:txBody>
      </p:sp>
      <p:pic>
        <p:nvPicPr>
          <p:cNvPr id="7" name="Picture 6">
            <a:extLst>
              <a:ext uri="{FF2B5EF4-FFF2-40B4-BE49-F238E27FC236}">
                <a16:creationId xmlns:a16="http://schemas.microsoft.com/office/drawing/2014/main" id="{B653ED86-00C4-80CD-E1E1-394E1796159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61392" y="2393822"/>
            <a:ext cx="9793356" cy="2562271"/>
          </a:xfrm>
          <a:prstGeom prst="rect">
            <a:avLst/>
          </a:prstGeom>
        </p:spPr>
      </p:pic>
    </p:spTree>
    <p:extLst>
      <p:ext uri="{BB962C8B-B14F-4D97-AF65-F5344CB8AC3E}">
        <p14:creationId xmlns:p14="http://schemas.microsoft.com/office/powerpoint/2010/main" val="417196178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A7970B-D706-1ED4-36E6-B7FC13AABFA2}"/>
              </a:ext>
            </a:extLst>
          </p:cNvPr>
          <p:cNvSpPr>
            <a:spLocks noGrp="1"/>
          </p:cNvSpPr>
          <p:nvPr>
            <p:ph type="ctrTitle"/>
          </p:nvPr>
        </p:nvSpPr>
        <p:spPr>
          <a:xfrm>
            <a:off x="530087" y="389840"/>
            <a:ext cx="11111049" cy="2954655"/>
          </a:xfrm>
        </p:spPr>
        <p:txBody>
          <a:bodyPr>
            <a:normAutofit/>
          </a:bodyPr>
          <a:lstStyle/>
          <a:p>
            <a:pPr algn="ctr"/>
            <a:r>
              <a:rPr lang="en-US" sz="5400" dirty="0"/>
              <a:t>Exit Options</a:t>
            </a:r>
          </a:p>
        </p:txBody>
      </p:sp>
      <p:sp>
        <p:nvSpPr>
          <p:cNvPr id="3" name="Subtitle 2">
            <a:extLst>
              <a:ext uri="{FF2B5EF4-FFF2-40B4-BE49-F238E27FC236}">
                <a16:creationId xmlns:a16="http://schemas.microsoft.com/office/drawing/2014/main" id="{0C93D5FD-79D6-71E5-1FF9-0A256D210AA3}"/>
              </a:ext>
            </a:extLst>
          </p:cNvPr>
          <p:cNvSpPr>
            <a:spLocks noGrp="1"/>
          </p:cNvSpPr>
          <p:nvPr>
            <p:ph type="subTitle" idx="1"/>
          </p:nvPr>
        </p:nvSpPr>
        <p:spPr>
          <a:xfrm>
            <a:off x="550865" y="1378226"/>
            <a:ext cx="11090274" cy="4714599"/>
          </a:xfrm>
        </p:spPr>
        <p:txBody>
          <a:bodyPr/>
          <a:lstStyle/>
          <a:p>
            <a:r>
              <a:rPr lang="en-US" dirty="0"/>
              <a:t>Acquisition by Larger Legal Tech </a:t>
            </a:r>
            <a:r>
              <a:rPr lang="en-US" dirty="0" err="1"/>
              <a:t>Firms:</a:t>
            </a:r>
            <a:r>
              <a:rPr lang="en-US" b="1" dirty="0" err="1"/>
              <a:t>Potential</a:t>
            </a:r>
            <a:r>
              <a:rPr lang="en-US" b="1" dirty="0"/>
              <a:t> Buyers:</a:t>
            </a:r>
            <a:r>
              <a:rPr lang="en-US" dirty="0"/>
              <a:t> Established legal tech companies such as LexisNexis, Thomson Reuters (Westlaw), or Indian companies like </a:t>
            </a:r>
            <a:r>
              <a:rPr lang="en-US" dirty="0" err="1"/>
              <a:t>Manupatra</a:t>
            </a:r>
            <a:r>
              <a:rPr lang="en-US" dirty="0"/>
              <a:t> and </a:t>
            </a:r>
            <a:r>
              <a:rPr lang="en-US" dirty="0" err="1"/>
              <a:t>CaseMine</a:t>
            </a:r>
            <a:r>
              <a:rPr lang="en-US" dirty="0"/>
              <a:t>.</a:t>
            </a:r>
            <a:r>
              <a:rPr lang="en-US" b="1" dirty="0"/>
              <a:t> Rationale:</a:t>
            </a:r>
            <a:r>
              <a:rPr lang="en-US" dirty="0"/>
              <a:t> These companies might acquire the app to integrate advanced AI capabilities, expand their user base, and enhance their product offerings.</a:t>
            </a:r>
          </a:p>
          <a:p>
            <a:r>
              <a:rPr lang="en-US" dirty="0"/>
              <a:t>Initial Public Offering (IPO):</a:t>
            </a:r>
            <a:r>
              <a:rPr lang="en-US" b="1" dirty="0"/>
              <a:t>Potential Market:</a:t>
            </a:r>
            <a:r>
              <a:rPr lang="en-US" dirty="0"/>
              <a:t> Indian stock exchanges such as BSE or NSE.</a:t>
            </a:r>
            <a:r>
              <a:rPr lang="en-US" b="1" dirty="0"/>
              <a:t> Rationale:</a:t>
            </a:r>
            <a:r>
              <a:rPr lang="en-US" dirty="0"/>
              <a:t> If the app achieves significant market penetration and revenue growth, an IPO could be a viable exit strategy, providing liquidity to early investors and access to a broader capital base.</a:t>
            </a:r>
          </a:p>
          <a:p>
            <a:r>
              <a:rPr lang="en-US" dirty="0" err="1"/>
              <a:t>EXAMPLES:CaseMine</a:t>
            </a:r>
            <a:r>
              <a:rPr lang="en-US" dirty="0"/>
              <a:t> Acquisition by </a:t>
            </a:r>
            <a:r>
              <a:rPr lang="en-US" dirty="0" err="1"/>
              <a:t>Manupatra</a:t>
            </a:r>
            <a:r>
              <a:rPr lang="en-US" dirty="0"/>
              <a:t> (2018), Ravel Law Acquisition by LexisNexis (2017)</a:t>
            </a:r>
          </a:p>
        </p:txBody>
      </p:sp>
    </p:spTree>
    <p:extLst>
      <p:ext uri="{BB962C8B-B14F-4D97-AF65-F5344CB8AC3E}">
        <p14:creationId xmlns:p14="http://schemas.microsoft.com/office/powerpoint/2010/main" val="7123844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6FBBDEC0-476A-2C87-3721-E498632DAC92}"/>
              </a:ext>
            </a:extLst>
          </p:cNvPr>
          <p:cNvSpPr>
            <a:spLocks noGrp="1"/>
          </p:cNvSpPr>
          <p:nvPr>
            <p:ph type="subTitle" idx="1"/>
          </p:nvPr>
        </p:nvSpPr>
        <p:spPr>
          <a:xfrm>
            <a:off x="536927" y="573619"/>
            <a:ext cx="4945909" cy="5519206"/>
          </a:xfrm>
        </p:spPr>
        <p:txBody>
          <a:bodyPr vert="horz" wrap="square" lIns="0" tIns="0" rIns="0" bIns="0" rtlCol="0" anchor="t">
            <a:normAutofit/>
          </a:bodyPr>
          <a:lstStyle/>
          <a:p>
            <a:r>
              <a:rPr lang="en-GB" sz="2800" dirty="0">
                <a:solidFill>
                  <a:srgbClr val="FFFFFF">
                    <a:alpha val="80000"/>
                  </a:srgbClr>
                </a:solidFill>
                <a:latin typeface="Bookman Old Style"/>
              </a:rPr>
              <a:t>Manu Sankar P</a:t>
            </a:r>
          </a:p>
          <a:p>
            <a:pPr marL="457200" indent="-457200">
              <a:buFont typeface="Wingdings" panose="020B0604020202020204" pitchFamily="34" charset="0"/>
              <a:buChar char="v"/>
            </a:pPr>
            <a:r>
              <a:rPr lang="en-GB" sz="2800" dirty="0">
                <a:solidFill>
                  <a:srgbClr val="FFFFFF">
                    <a:alpha val="80000"/>
                  </a:srgbClr>
                </a:solidFill>
                <a:latin typeface="Bookman Old Style"/>
              </a:rPr>
              <a:t>CEO</a:t>
            </a:r>
          </a:p>
          <a:p>
            <a:pPr marL="457200" indent="-457200">
              <a:buFont typeface="Wingdings" panose="020B0604020202020204" pitchFamily="34" charset="0"/>
              <a:buChar char="v"/>
            </a:pPr>
            <a:r>
              <a:rPr lang="en-GB" b="1" dirty="0">
                <a:solidFill>
                  <a:srgbClr val="FFFFFF">
                    <a:alpha val="80000"/>
                  </a:srgbClr>
                </a:solidFill>
                <a:latin typeface="Bookman Old Style"/>
              </a:rPr>
              <a:t>Duties: </a:t>
            </a:r>
            <a:r>
              <a:rPr lang="en-GB" dirty="0">
                <a:solidFill>
                  <a:srgbClr val="FFFFFF">
                    <a:alpha val="80000"/>
                  </a:srgbClr>
                </a:solidFill>
                <a:latin typeface="Bookman Old Style"/>
              </a:rPr>
              <a:t>Strategic Vision and Leadership , Business Development ,Operations Management, Stake Holder Communication.</a:t>
            </a:r>
          </a:p>
          <a:p>
            <a:pPr marL="457200" indent="-457200">
              <a:buFont typeface="Wingdings" panose="020B0604020202020204" pitchFamily="34" charset="0"/>
              <a:buChar char="v"/>
            </a:pPr>
            <a:r>
              <a:rPr lang="en-GB" b="1" dirty="0">
                <a:solidFill>
                  <a:srgbClr val="FFFFFF">
                    <a:alpha val="80000"/>
                  </a:srgbClr>
                </a:solidFill>
                <a:latin typeface="Bookman Old Style"/>
              </a:rPr>
              <a:t>Why Suited: </a:t>
            </a:r>
            <a:r>
              <a:rPr lang="en-GB" dirty="0">
                <a:solidFill>
                  <a:srgbClr val="FFFFFF">
                    <a:alpha val="80000"/>
                  </a:srgbClr>
                </a:solidFill>
                <a:latin typeface="Bookman Old Style"/>
              </a:rPr>
              <a:t>Leadership Experience, Strategic Thinker ,Strong Communicator</a:t>
            </a:r>
          </a:p>
          <a:p>
            <a:pPr marL="457200" indent="-457200">
              <a:buFont typeface="Wingdings" panose="020B0604020202020204" pitchFamily="34" charset="0"/>
              <a:buChar char="v"/>
            </a:pPr>
            <a:r>
              <a:rPr lang="en-GB" b="1" dirty="0">
                <a:solidFill>
                  <a:srgbClr val="FFFFFF">
                    <a:alpha val="80000"/>
                  </a:srgbClr>
                </a:solidFill>
                <a:latin typeface="Bookman Old Style"/>
              </a:rPr>
              <a:t>Equity:</a:t>
            </a:r>
            <a:r>
              <a:rPr lang="en-GB" dirty="0">
                <a:solidFill>
                  <a:srgbClr val="FFFFFF">
                    <a:alpha val="80000"/>
                  </a:srgbClr>
                </a:solidFill>
                <a:latin typeface="Bookman Old Style"/>
              </a:rPr>
              <a:t> 50%</a:t>
            </a:r>
            <a:endParaRPr lang="en-GB" b="1" dirty="0">
              <a:solidFill>
                <a:srgbClr val="FFFFFF">
                  <a:alpha val="80000"/>
                </a:srgbClr>
              </a:solidFill>
              <a:latin typeface="Bookman Old Style"/>
            </a:endParaRPr>
          </a:p>
          <a:p>
            <a:pPr marL="457200" indent="-457200">
              <a:buFont typeface="Wingdings" panose="020B0604020202020204" pitchFamily="34" charset="0"/>
              <a:buChar char="v"/>
            </a:pPr>
            <a:endParaRPr lang="en-GB" sz="2800" dirty="0">
              <a:solidFill>
                <a:srgbClr val="FFFFFF">
                  <a:alpha val="80000"/>
                </a:srgbClr>
              </a:solidFill>
              <a:latin typeface="Bookman Old Style"/>
            </a:endParaRPr>
          </a:p>
          <a:p>
            <a:pPr marL="457200" indent="-457200">
              <a:buFont typeface="Wingdings" panose="020B0604020202020204" pitchFamily="34" charset="0"/>
              <a:buChar char="v"/>
            </a:pPr>
            <a:endParaRPr lang="en-GB" sz="2800" dirty="0">
              <a:solidFill>
                <a:srgbClr val="FFFFFF">
                  <a:alpha val="80000"/>
                </a:srgbClr>
              </a:solidFill>
              <a:latin typeface="Bookman Old Style"/>
            </a:endParaRPr>
          </a:p>
        </p:txBody>
      </p:sp>
      <p:sp>
        <p:nvSpPr>
          <p:cNvPr id="8" name="Subtitle 2">
            <a:extLst>
              <a:ext uri="{FF2B5EF4-FFF2-40B4-BE49-F238E27FC236}">
                <a16:creationId xmlns:a16="http://schemas.microsoft.com/office/drawing/2014/main" id="{3A767615-E076-347E-7AE9-71192BA59D12}"/>
              </a:ext>
            </a:extLst>
          </p:cNvPr>
          <p:cNvSpPr txBox="1">
            <a:spLocks/>
          </p:cNvSpPr>
          <p:nvPr/>
        </p:nvSpPr>
        <p:spPr>
          <a:xfrm>
            <a:off x="5955595" y="573619"/>
            <a:ext cx="5143464" cy="5519206"/>
          </a:xfrm>
          <a:prstGeom prst="rect">
            <a:avLst/>
          </a:prstGeom>
        </p:spPr>
        <p:txBody>
          <a:bodyPr vert="horz" wrap="square" lIns="0" tIns="0" rIns="0" bIns="0" rtlCol="0" anchor="t">
            <a:normAutofit/>
          </a:bodyPr>
          <a:lstStyle>
            <a:lvl1pPr marL="0" indent="0" algn="l" defTabSz="914400" rtl="0" eaLnBrk="1" latinLnBrk="0" hangingPunct="1">
              <a:lnSpc>
                <a:spcPct val="100000"/>
              </a:lnSpc>
              <a:spcBef>
                <a:spcPts val="1000"/>
              </a:spcBef>
              <a:spcAft>
                <a:spcPts val="800"/>
              </a:spcAft>
              <a:buFont typeface="Arial" panose="020B0604020202020204" pitchFamily="34" charset="0"/>
              <a:buNone/>
              <a:defRPr sz="2400" kern="1200">
                <a:solidFill>
                  <a:schemeClr val="tx1">
                    <a:alpha val="80000"/>
                  </a:schemeClr>
                </a:solidFill>
                <a:latin typeface="+mn-lt"/>
                <a:ea typeface="+mn-ea"/>
                <a:cs typeface="+mn-cs"/>
              </a:defRPr>
            </a:lvl1pPr>
            <a:lvl2pPr marL="457200" indent="0" algn="ctr" defTabSz="914400" rtl="0" eaLnBrk="1" latinLnBrk="0" hangingPunct="1">
              <a:lnSpc>
                <a:spcPct val="110000"/>
              </a:lnSpc>
              <a:spcBef>
                <a:spcPts val="500"/>
              </a:spcBef>
              <a:spcAft>
                <a:spcPts val="800"/>
              </a:spcAft>
              <a:buFont typeface="Arial" panose="020B0604020202020204" pitchFamily="34" charset="0"/>
              <a:buNone/>
              <a:defRPr sz="2000" kern="1200">
                <a:solidFill>
                  <a:schemeClr val="tx1">
                    <a:alpha val="60000"/>
                  </a:schemeClr>
                </a:solidFill>
                <a:latin typeface="+mn-lt"/>
                <a:ea typeface="+mn-ea"/>
                <a:cs typeface="+mn-cs"/>
              </a:defRPr>
            </a:lvl2pPr>
            <a:lvl3pPr marL="914400" indent="0" algn="ctr" defTabSz="914400" rtl="0" eaLnBrk="1" latinLnBrk="0" hangingPunct="1">
              <a:lnSpc>
                <a:spcPct val="110000"/>
              </a:lnSpc>
              <a:spcBef>
                <a:spcPts val="500"/>
              </a:spcBef>
              <a:spcAft>
                <a:spcPts val="800"/>
              </a:spcAft>
              <a:buFont typeface="Arial" panose="020B0604020202020204" pitchFamily="34" charset="0"/>
              <a:buNone/>
              <a:defRPr sz="1800" kern="1200">
                <a:solidFill>
                  <a:schemeClr val="tx1">
                    <a:alpha val="60000"/>
                  </a:schemeClr>
                </a:solidFill>
                <a:latin typeface="+mn-lt"/>
                <a:ea typeface="+mn-ea"/>
                <a:cs typeface="+mn-cs"/>
              </a:defRPr>
            </a:lvl3pPr>
            <a:lvl4pPr marL="1371600" indent="0" algn="ctr" defTabSz="914400" rtl="0" eaLnBrk="1" latinLnBrk="0" hangingPunct="1">
              <a:lnSpc>
                <a:spcPct val="110000"/>
              </a:lnSpc>
              <a:spcBef>
                <a:spcPts val="500"/>
              </a:spcBef>
              <a:spcAft>
                <a:spcPts val="800"/>
              </a:spcAft>
              <a:buFont typeface="Arial" panose="020B0604020202020204" pitchFamily="34" charset="0"/>
              <a:buNone/>
              <a:defRPr sz="1600" kern="1200">
                <a:solidFill>
                  <a:schemeClr val="tx1">
                    <a:alpha val="60000"/>
                  </a:schemeClr>
                </a:solidFill>
                <a:latin typeface="+mn-lt"/>
                <a:ea typeface="+mn-ea"/>
                <a:cs typeface="+mn-cs"/>
              </a:defRPr>
            </a:lvl4pPr>
            <a:lvl5pPr marL="1828800" indent="0" algn="ctr" defTabSz="914400" rtl="0" eaLnBrk="1" latinLnBrk="0" hangingPunct="1">
              <a:lnSpc>
                <a:spcPct val="110000"/>
              </a:lnSpc>
              <a:spcBef>
                <a:spcPts val="500"/>
              </a:spcBef>
              <a:spcAft>
                <a:spcPts val="800"/>
              </a:spcAft>
              <a:buFont typeface="Arial" panose="020B0604020202020204" pitchFamily="34" charset="0"/>
              <a:buNone/>
              <a:defRPr sz="1600" kern="1200">
                <a:solidFill>
                  <a:schemeClr val="tx1">
                    <a:alpha val="60000"/>
                  </a:schemeClr>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GB" sz="2800" dirty="0">
                <a:solidFill>
                  <a:srgbClr val="FFFFFF">
                    <a:alpha val="80000"/>
                  </a:srgbClr>
                </a:solidFill>
                <a:latin typeface="Bookman Old Style"/>
              </a:rPr>
              <a:t>Anusha Narayanan</a:t>
            </a:r>
          </a:p>
          <a:p>
            <a:pPr marL="457200" indent="-457200">
              <a:buFont typeface="Wingdings" panose="020B0604020202020204" pitchFamily="34" charset="0"/>
              <a:buChar char="v"/>
            </a:pPr>
            <a:r>
              <a:rPr lang="en-GB" sz="2800" dirty="0">
                <a:solidFill>
                  <a:srgbClr val="FFFFFF">
                    <a:alpha val="80000"/>
                  </a:srgbClr>
                </a:solidFill>
                <a:latin typeface="Bookman Old Style"/>
              </a:rPr>
              <a:t>Co-Founder</a:t>
            </a:r>
          </a:p>
          <a:p>
            <a:pPr marL="457200" indent="-457200">
              <a:buFont typeface="Wingdings" panose="020B0604020202020204" pitchFamily="34" charset="0"/>
              <a:buChar char="v"/>
            </a:pPr>
            <a:r>
              <a:rPr lang="en-GB" b="1" dirty="0">
                <a:solidFill>
                  <a:srgbClr val="FFFFFF">
                    <a:alpha val="80000"/>
                  </a:srgbClr>
                </a:solidFill>
                <a:latin typeface="Bookman Old Style"/>
              </a:rPr>
              <a:t>Duties:</a:t>
            </a:r>
            <a:r>
              <a:rPr lang="en-GB" dirty="0">
                <a:solidFill>
                  <a:srgbClr val="FFFFFF">
                    <a:alpha val="80000"/>
                  </a:srgbClr>
                </a:solidFill>
                <a:latin typeface="Bookman Old Style"/>
              </a:rPr>
              <a:t> Product Development , Technical Expertise , Market Research and Client Relations.</a:t>
            </a:r>
          </a:p>
          <a:p>
            <a:pPr marL="457200" indent="-457200">
              <a:buFont typeface="Wingdings" panose="020B0604020202020204" pitchFamily="34" charset="0"/>
              <a:buChar char="v"/>
            </a:pPr>
            <a:r>
              <a:rPr lang="en-GB" b="1" dirty="0">
                <a:solidFill>
                  <a:srgbClr val="FFFFFF">
                    <a:alpha val="80000"/>
                  </a:srgbClr>
                </a:solidFill>
                <a:latin typeface="Bookman Old Style"/>
              </a:rPr>
              <a:t>Why Suited:</a:t>
            </a:r>
            <a:r>
              <a:rPr lang="en-GB" dirty="0">
                <a:solidFill>
                  <a:srgbClr val="FFFFFF">
                    <a:alpha val="80000"/>
                  </a:srgbClr>
                </a:solidFill>
                <a:latin typeface="Bookman Old Style"/>
              </a:rPr>
              <a:t> Subject Matter Expertise in AI , Innovation and Analytical Skills</a:t>
            </a:r>
          </a:p>
          <a:p>
            <a:pPr marL="457200" indent="-457200">
              <a:buFont typeface="Wingdings" panose="020B0604020202020204" pitchFamily="34" charset="0"/>
              <a:buChar char="v"/>
            </a:pPr>
            <a:r>
              <a:rPr lang="en-GB" b="1" dirty="0">
                <a:solidFill>
                  <a:srgbClr val="FFFFFF">
                    <a:alpha val="80000"/>
                  </a:srgbClr>
                </a:solidFill>
                <a:latin typeface="Bookman Old Style"/>
              </a:rPr>
              <a:t>Equity:</a:t>
            </a:r>
            <a:r>
              <a:rPr lang="en-GB" dirty="0">
                <a:solidFill>
                  <a:srgbClr val="FFFFFF">
                    <a:alpha val="80000"/>
                  </a:srgbClr>
                </a:solidFill>
                <a:latin typeface="Bookman Old Style"/>
              </a:rPr>
              <a:t> 50 %</a:t>
            </a:r>
          </a:p>
        </p:txBody>
      </p:sp>
    </p:spTree>
    <p:extLst>
      <p:ext uri="{BB962C8B-B14F-4D97-AF65-F5344CB8AC3E}">
        <p14:creationId xmlns:p14="http://schemas.microsoft.com/office/powerpoint/2010/main" val="35395353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481149-FE9F-0362-B421-E0185C3431D7}"/>
              </a:ext>
            </a:extLst>
          </p:cNvPr>
          <p:cNvSpPr>
            <a:spLocks noGrp="1"/>
          </p:cNvSpPr>
          <p:nvPr>
            <p:ph type="ctrTitle"/>
          </p:nvPr>
        </p:nvSpPr>
        <p:spPr>
          <a:xfrm>
            <a:off x="771225" y="389840"/>
            <a:ext cx="10869911" cy="1157486"/>
          </a:xfrm>
        </p:spPr>
        <p:txBody>
          <a:bodyPr>
            <a:normAutofit/>
          </a:bodyPr>
          <a:lstStyle/>
          <a:p>
            <a:r>
              <a:rPr lang="en-US" sz="5400" dirty="0"/>
              <a:t>Market need Assessment</a:t>
            </a:r>
          </a:p>
        </p:txBody>
      </p:sp>
      <p:sp>
        <p:nvSpPr>
          <p:cNvPr id="3" name="Subtitle 2">
            <a:extLst>
              <a:ext uri="{FF2B5EF4-FFF2-40B4-BE49-F238E27FC236}">
                <a16:creationId xmlns:a16="http://schemas.microsoft.com/office/drawing/2014/main" id="{BD4CB9CF-4DDF-8A21-AEAF-D1887F5AF994}"/>
              </a:ext>
            </a:extLst>
          </p:cNvPr>
          <p:cNvSpPr>
            <a:spLocks noGrp="1"/>
          </p:cNvSpPr>
          <p:nvPr>
            <p:ph type="subTitle" idx="1"/>
          </p:nvPr>
        </p:nvSpPr>
        <p:spPr>
          <a:xfrm>
            <a:off x="771225" y="1552877"/>
            <a:ext cx="10869913" cy="4539948"/>
          </a:xfrm>
        </p:spPr>
        <p:txBody>
          <a:bodyPr vert="horz" wrap="square" lIns="0" tIns="0" rIns="0" bIns="0" rtlCol="0" anchor="t">
            <a:normAutofit fontScale="92500"/>
          </a:bodyPr>
          <a:lstStyle/>
          <a:p>
            <a:pPr marL="342900" indent="-342900">
              <a:buFont typeface="Wingdings" panose="020B0604020202020204" pitchFamily="34" charset="0"/>
              <a:buChar char="v"/>
            </a:pPr>
            <a:r>
              <a:rPr lang="en-US" dirty="0">
                <a:solidFill>
                  <a:schemeClr val="tx1"/>
                </a:solidFill>
                <a:ea typeface="+mn-lt"/>
                <a:cs typeface="+mn-lt"/>
              </a:rPr>
              <a:t>Professionals in law, e.g. lawyers, will spend a lot of their time looking for cases similar to the one they are currently working on. The documents of these cases are called jurisprudence.</a:t>
            </a:r>
          </a:p>
          <a:p>
            <a:pPr marL="342900" indent="-342900">
              <a:buFont typeface="Wingdings" panose="020B0604020202020204" pitchFamily="34" charset="0"/>
              <a:buChar char="v"/>
            </a:pPr>
            <a:r>
              <a:rPr lang="en-US" dirty="0">
                <a:solidFill>
                  <a:schemeClr val="tx1"/>
                </a:solidFill>
                <a:ea typeface="+mn-lt"/>
                <a:cs typeface="+mn-lt"/>
              </a:rPr>
              <a:t>For ordinary people without legal background, the traditional information retrieval system that searches laws and regulations based on keywords is not applicable because they do not have the ability to extract professional legal vocabulary from complex case processes.</a:t>
            </a:r>
          </a:p>
          <a:p>
            <a:pPr marL="342900" indent="-342900">
              <a:buFont typeface="Wingdings" panose="020B0604020202020204" pitchFamily="34" charset="0"/>
              <a:buChar char="v"/>
            </a:pPr>
            <a:r>
              <a:rPr lang="en-US" dirty="0">
                <a:solidFill>
                  <a:schemeClr val="tx1"/>
                </a:solidFill>
                <a:ea typeface="+mn-lt"/>
                <a:cs typeface="+mn-lt"/>
              </a:rPr>
              <a:t>Currently, the search engines that exist for this purpose are not very user friendly and often limited to keyword searches.</a:t>
            </a:r>
          </a:p>
          <a:p>
            <a:pPr marL="342900" indent="-342900">
              <a:buFont typeface="Wingdings" panose="020B0604020202020204" pitchFamily="34" charset="0"/>
              <a:buChar char="v"/>
            </a:pPr>
            <a:r>
              <a:rPr lang="en-US" dirty="0">
                <a:solidFill>
                  <a:schemeClr val="tx1"/>
                </a:solidFill>
                <a:ea typeface="+mn-lt"/>
                <a:cs typeface="+mn-lt"/>
              </a:rPr>
              <a:t>The problem statement is to apply the legal recommendation analyzes the old cases to gain more insight into how judges interpret specific laws, and the cases also provide different points of view for a lawyer. </a:t>
            </a:r>
            <a:endParaRPr lang="en-US" dirty="0">
              <a:solidFill>
                <a:schemeClr val="tx1"/>
              </a:solidFill>
              <a:ea typeface="Source Sans Pro"/>
            </a:endParaRPr>
          </a:p>
        </p:txBody>
      </p:sp>
    </p:spTree>
    <p:extLst>
      <p:ext uri="{BB962C8B-B14F-4D97-AF65-F5344CB8AC3E}">
        <p14:creationId xmlns:p14="http://schemas.microsoft.com/office/powerpoint/2010/main" val="38059176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EB91DE-C2B9-CE13-D130-12974669ADCE}"/>
              </a:ext>
            </a:extLst>
          </p:cNvPr>
          <p:cNvSpPr>
            <a:spLocks noGrp="1"/>
          </p:cNvSpPr>
          <p:nvPr>
            <p:ph type="ctrTitle"/>
          </p:nvPr>
        </p:nvSpPr>
        <p:spPr>
          <a:xfrm>
            <a:off x="1633866" y="461727"/>
            <a:ext cx="8425761" cy="1804467"/>
          </a:xfrm>
        </p:spPr>
        <p:txBody>
          <a:bodyPr>
            <a:normAutofit/>
          </a:bodyPr>
          <a:lstStyle/>
          <a:p>
            <a:pPr algn="ctr"/>
            <a:r>
              <a:rPr lang="en-US" sz="5400" dirty="0"/>
              <a:t>Product / Technology</a:t>
            </a:r>
            <a:r>
              <a:rPr lang="en-US" sz="4400" dirty="0"/>
              <a:t> </a:t>
            </a:r>
            <a:r>
              <a:rPr lang="en-US" sz="5400" dirty="0"/>
              <a:t>Overview</a:t>
            </a:r>
          </a:p>
        </p:txBody>
      </p:sp>
      <p:sp>
        <p:nvSpPr>
          <p:cNvPr id="3" name="Subtitle 2">
            <a:extLst>
              <a:ext uri="{FF2B5EF4-FFF2-40B4-BE49-F238E27FC236}">
                <a16:creationId xmlns:a16="http://schemas.microsoft.com/office/drawing/2014/main" id="{FEC34171-AE65-F381-E60C-456F0D4F1F14}"/>
              </a:ext>
            </a:extLst>
          </p:cNvPr>
          <p:cNvSpPr>
            <a:spLocks noGrp="1"/>
          </p:cNvSpPr>
          <p:nvPr>
            <p:ph type="subTitle" idx="1"/>
          </p:nvPr>
        </p:nvSpPr>
        <p:spPr>
          <a:xfrm>
            <a:off x="900621" y="2573668"/>
            <a:ext cx="10524857" cy="3519157"/>
          </a:xfrm>
        </p:spPr>
        <p:txBody>
          <a:bodyPr vert="horz" wrap="square" lIns="0" tIns="0" rIns="0" bIns="0" rtlCol="0" anchor="t">
            <a:normAutofit/>
          </a:bodyPr>
          <a:lstStyle/>
          <a:p>
            <a:pPr marL="342900" indent="-342900">
              <a:buFont typeface="Wingdings" panose="020B0604020202020204" pitchFamily="34" charset="0"/>
              <a:buChar char="v"/>
            </a:pPr>
            <a:r>
              <a:rPr lang="en-US" sz="2800" dirty="0">
                <a:solidFill>
                  <a:schemeClr val="tx1"/>
                </a:solidFill>
                <a:ea typeface="+mn-lt"/>
                <a:cs typeface="+mn-lt"/>
              </a:rPr>
              <a:t>Interpret specific laws</a:t>
            </a:r>
          </a:p>
          <a:p>
            <a:pPr marL="342900" indent="-342900">
              <a:buFont typeface="Wingdings" panose="020B0604020202020204" pitchFamily="34" charset="0"/>
              <a:buChar char="v"/>
            </a:pPr>
            <a:r>
              <a:rPr lang="en-US" sz="2800" dirty="0">
                <a:solidFill>
                  <a:schemeClr val="tx1"/>
                </a:solidFill>
                <a:ea typeface="+mn-lt"/>
                <a:cs typeface="+mn-lt"/>
              </a:rPr>
              <a:t>Provide different points of view for a lawyer and law students</a:t>
            </a:r>
          </a:p>
          <a:p>
            <a:pPr marL="342900" indent="-342900">
              <a:buFont typeface="Wingdings" panose="020B0604020202020204" pitchFamily="34" charset="0"/>
              <a:buChar char="v"/>
            </a:pPr>
            <a:r>
              <a:rPr lang="en-US" sz="2800" dirty="0">
                <a:solidFill>
                  <a:schemeClr val="tx1"/>
                </a:solidFill>
                <a:ea typeface="+mn-lt"/>
                <a:cs typeface="+mn-lt"/>
              </a:rPr>
              <a:t>Simplified Language</a:t>
            </a:r>
          </a:p>
          <a:p>
            <a:pPr marL="342900" indent="-342900">
              <a:buFont typeface="Wingdings" panose="020B0604020202020204" pitchFamily="34" charset="0"/>
              <a:buChar char="v"/>
            </a:pPr>
            <a:r>
              <a:rPr lang="en-US" sz="2800" dirty="0">
                <a:solidFill>
                  <a:schemeClr val="tx1"/>
                </a:solidFill>
                <a:ea typeface="+mn-lt"/>
                <a:cs typeface="+mn-lt"/>
              </a:rPr>
              <a:t>Comprehensive Explanation</a:t>
            </a:r>
          </a:p>
        </p:txBody>
      </p:sp>
    </p:spTree>
    <p:extLst>
      <p:ext uri="{BB962C8B-B14F-4D97-AF65-F5344CB8AC3E}">
        <p14:creationId xmlns:p14="http://schemas.microsoft.com/office/powerpoint/2010/main" val="37375642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1DB043B4-68C6-45B9-82AC-A5800EADB8D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a:extLst>
              <a:ext uri="{FF2B5EF4-FFF2-40B4-BE49-F238E27FC236}">
                <a16:creationId xmlns:a16="http://schemas.microsoft.com/office/drawing/2014/main" id="{28A00A08-E4E6-4184-B484-E0E034072A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81171" y="1388266"/>
            <a:ext cx="360000" cy="360000"/>
          </a:xfrm>
          <a:prstGeom prst="ellipse">
            <a:avLst/>
          </a:prstGeom>
          <a:gradFill flip="none" rotWithShape="1">
            <a:gsLst>
              <a:gs pos="100000">
                <a:schemeClr val="bg2">
                  <a:lumMod val="50000"/>
                  <a:lumOff val="50000"/>
                </a:schemeClr>
              </a:gs>
              <a:gs pos="60000">
                <a:schemeClr val="bg2"/>
              </a:gs>
            </a:gsLst>
            <a:path path="circle">
              <a:fillToRect l="100000" b="100000"/>
            </a:path>
            <a:tileRect t="-100000" r="-100000"/>
          </a:gradFill>
          <a:ln>
            <a:noFill/>
          </a:ln>
          <a:effectLst>
            <a:innerShdw blurRad="127000" dist="63500" dir="2700000">
              <a:schemeClr val="accent1">
                <a:lumMod val="60000"/>
                <a:lumOff val="40000"/>
                <a:alpha val="20000"/>
              </a:schemeClr>
            </a:innerShdw>
            <a:softEdge rad="0"/>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grpSp>
        <p:nvGrpSpPr>
          <p:cNvPr id="13" name="Group 12">
            <a:extLst>
              <a:ext uri="{FF2B5EF4-FFF2-40B4-BE49-F238E27FC236}">
                <a16:creationId xmlns:a16="http://schemas.microsoft.com/office/drawing/2014/main" id="{0780E404-3121-4F33-AF2D-65F659A97798}"/>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727675" y="288981"/>
            <a:ext cx="1262947" cy="1335600"/>
            <a:chOff x="2678417" y="2427951"/>
            <a:chExt cx="1262947" cy="1335600"/>
          </a:xfrm>
        </p:grpSpPr>
        <p:sp>
          <p:nvSpPr>
            <p:cNvPr id="14" name="Freeform: Shape 13">
              <a:extLst>
                <a:ext uri="{FF2B5EF4-FFF2-40B4-BE49-F238E27FC236}">
                  <a16:creationId xmlns:a16="http://schemas.microsoft.com/office/drawing/2014/main" id="{2339341D-8322-49F1-91DA-6D115CCAE7AB}"/>
                </a:ext>
                <a:ext uri="{C183D7F6-B498-43B3-948B-1728B52AA6E4}">
                  <adec:decorative xmlns:adec="http://schemas.microsoft.com/office/drawing/2017/decorative" val="1"/>
                </a:ext>
              </a:extLst>
            </p:cNvPr>
            <p:cNvSpPr>
              <a:spLocks noChangeAspect="1"/>
            </p:cNvSpPr>
            <p:nvPr>
              <p:extLst>
                <p:ext uri="{386F3935-93C4-4BCD-93E2-E3B085C9AB24}">
                  <p16:designElem xmlns:p16="http://schemas.microsoft.com/office/powerpoint/2015/main" val="1"/>
                </p:ext>
              </p:extLst>
            </p:nvPr>
          </p:nvSpPr>
          <p:spPr>
            <a:xfrm rot="2700000">
              <a:off x="2769891" y="2336477"/>
              <a:ext cx="1080000" cy="1262947"/>
            </a:xfrm>
            <a:custGeom>
              <a:avLst/>
              <a:gdLst>
                <a:gd name="connsiteX0" fmla="*/ 540000 w 1080000"/>
                <a:gd name="connsiteY0" fmla="*/ 0 h 1262947"/>
                <a:gd name="connsiteX1" fmla="*/ 1080000 w 1080000"/>
                <a:gd name="connsiteY1" fmla="*/ 931034 h 1262947"/>
                <a:gd name="connsiteX2" fmla="*/ 1064374 w 1080000"/>
                <a:gd name="connsiteY2" fmla="*/ 931034 h 1262947"/>
                <a:gd name="connsiteX3" fmla="*/ 1069029 w 1080000"/>
                <a:gd name="connsiteY3" fmla="*/ 938533 h 1262947"/>
                <a:gd name="connsiteX4" fmla="*/ 1080000 w 1080000"/>
                <a:gd name="connsiteY4" fmla="*/ 992947 h 1262947"/>
                <a:gd name="connsiteX5" fmla="*/ 540000 w 1080000"/>
                <a:gd name="connsiteY5" fmla="*/ 1262947 h 1262947"/>
                <a:gd name="connsiteX6" fmla="*/ 0 w 1080000"/>
                <a:gd name="connsiteY6" fmla="*/ 992947 h 1262947"/>
                <a:gd name="connsiteX7" fmla="*/ 10971 w 1080000"/>
                <a:gd name="connsiteY7" fmla="*/ 938533 h 1262947"/>
                <a:gd name="connsiteX8" fmla="*/ 15626 w 1080000"/>
                <a:gd name="connsiteY8" fmla="*/ 931034 h 1262947"/>
                <a:gd name="connsiteX9" fmla="*/ 0 w 1080000"/>
                <a:gd name="connsiteY9" fmla="*/ 931034 h 1262947"/>
                <a:gd name="connsiteX0" fmla="*/ 540000 w 1080000"/>
                <a:gd name="connsiteY0" fmla="*/ 0 h 1262947"/>
                <a:gd name="connsiteX1" fmla="*/ 1080000 w 1080000"/>
                <a:gd name="connsiteY1" fmla="*/ 931034 h 1262947"/>
                <a:gd name="connsiteX2" fmla="*/ 1064374 w 1080000"/>
                <a:gd name="connsiteY2" fmla="*/ 931034 h 1262947"/>
                <a:gd name="connsiteX3" fmla="*/ 1069029 w 1080000"/>
                <a:gd name="connsiteY3" fmla="*/ 938533 h 1262947"/>
                <a:gd name="connsiteX4" fmla="*/ 1080000 w 1080000"/>
                <a:gd name="connsiteY4" fmla="*/ 992947 h 1262947"/>
                <a:gd name="connsiteX5" fmla="*/ 540000 w 1080000"/>
                <a:gd name="connsiteY5" fmla="*/ 1262947 h 1262947"/>
                <a:gd name="connsiteX6" fmla="*/ 0 w 1080000"/>
                <a:gd name="connsiteY6" fmla="*/ 992947 h 1262947"/>
                <a:gd name="connsiteX7" fmla="*/ 10971 w 1080000"/>
                <a:gd name="connsiteY7" fmla="*/ 938533 h 1262947"/>
                <a:gd name="connsiteX8" fmla="*/ 15626 w 1080000"/>
                <a:gd name="connsiteY8" fmla="*/ 931034 h 1262947"/>
                <a:gd name="connsiteX9" fmla="*/ 540000 w 1080000"/>
                <a:gd name="connsiteY9" fmla="*/ 0 h 1262947"/>
                <a:gd name="connsiteX0" fmla="*/ 540000 w 1080000"/>
                <a:gd name="connsiteY0" fmla="*/ 0 h 1262947"/>
                <a:gd name="connsiteX1" fmla="*/ 1064374 w 1080000"/>
                <a:gd name="connsiteY1" fmla="*/ 931034 h 1262947"/>
                <a:gd name="connsiteX2" fmla="*/ 1069029 w 1080000"/>
                <a:gd name="connsiteY2" fmla="*/ 938533 h 1262947"/>
                <a:gd name="connsiteX3" fmla="*/ 1080000 w 1080000"/>
                <a:gd name="connsiteY3" fmla="*/ 992947 h 1262947"/>
                <a:gd name="connsiteX4" fmla="*/ 540000 w 1080000"/>
                <a:gd name="connsiteY4" fmla="*/ 1262947 h 1262947"/>
                <a:gd name="connsiteX5" fmla="*/ 0 w 1080000"/>
                <a:gd name="connsiteY5" fmla="*/ 992947 h 1262947"/>
                <a:gd name="connsiteX6" fmla="*/ 10971 w 1080000"/>
                <a:gd name="connsiteY6" fmla="*/ 938533 h 1262947"/>
                <a:gd name="connsiteX7" fmla="*/ 15626 w 1080000"/>
                <a:gd name="connsiteY7" fmla="*/ 931034 h 1262947"/>
                <a:gd name="connsiteX8" fmla="*/ 540000 w 1080000"/>
                <a:gd name="connsiteY8" fmla="*/ 0 h 12629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80000" h="1262947">
                  <a:moveTo>
                    <a:pt x="540000" y="0"/>
                  </a:moveTo>
                  <a:lnTo>
                    <a:pt x="1064374" y="931034"/>
                  </a:lnTo>
                  <a:lnTo>
                    <a:pt x="1069029" y="938533"/>
                  </a:lnTo>
                  <a:cubicBezTo>
                    <a:pt x="1076223" y="956109"/>
                    <a:pt x="1080000" y="974307"/>
                    <a:pt x="1080000" y="992947"/>
                  </a:cubicBezTo>
                  <a:cubicBezTo>
                    <a:pt x="1080000" y="1142064"/>
                    <a:pt x="838234" y="1262947"/>
                    <a:pt x="540000" y="1262947"/>
                  </a:cubicBezTo>
                  <a:cubicBezTo>
                    <a:pt x="241766" y="1262947"/>
                    <a:pt x="0" y="1142064"/>
                    <a:pt x="0" y="992947"/>
                  </a:cubicBezTo>
                  <a:cubicBezTo>
                    <a:pt x="0" y="974307"/>
                    <a:pt x="3778" y="956109"/>
                    <a:pt x="10971" y="938533"/>
                  </a:cubicBezTo>
                  <a:lnTo>
                    <a:pt x="15626" y="931034"/>
                  </a:lnTo>
                  <a:lnTo>
                    <a:pt x="540000" y="0"/>
                  </a:lnTo>
                  <a:close/>
                </a:path>
              </a:pathLst>
            </a:custGeom>
            <a:gradFill>
              <a:gsLst>
                <a:gs pos="60000">
                  <a:schemeClr val="bg2">
                    <a:lumMod val="90000"/>
                    <a:lumOff val="10000"/>
                  </a:schemeClr>
                </a:gs>
                <a:gs pos="30000">
                  <a:schemeClr val="bg2">
                    <a:lumMod val="90000"/>
                    <a:lumOff val="10000"/>
                  </a:schemeClr>
                </a:gs>
                <a:gs pos="40000">
                  <a:schemeClr val="bg2">
                    <a:lumMod val="75000"/>
                    <a:lumOff val="25000"/>
                  </a:schemeClr>
                </a:gs>
                <a:gs pos="100000">
                  <a:schemeClr val="bg2"/>
                </a:gs>
              </a:gsLst>
              <a:lin ang="600000" scaled="0"/>
            </a:gradFill>
            <a:ln>
              <a:noFill/>
            </a:ln>
            <a:effectLst>
              <a:innerShdw blurRad="254000" dist="101600" dir="2700000">
                <a:schemeClr val="accent1">
                  <a:lumMod val="60000"/>
                  <a:lumOff val="40000"/>
                  <a:alpha val="4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15" name="Oval 14">
              <a:extLst>
                <a:ext uri="{FF2B5EF4-FFF2-40B4-BE49-F238E27FC236}">
                  <a16:creationId xmlns:a16="http://schemas.microsoft.com/office/drawing/2014/main" id="{7EB9DB0E-3B0E-411A-9274-448D565CA49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8100000">
              <a:off x="2784291" y="2683551"/>
              <a:ext cx="540000" cy="1080000"/>
            </a:xfrm>
            <a:prstGeom prst="ellipse">
              <a:avLst/>
            </a:prstGeom>
            <a:gradFill>
              <a:gsLst>
                <a:gs pos="100000">
                  <a:schemeClr val="bg2">
                    <a:lumMod val="90000"/>
                    <a:lumOff val="10000"/>
                  </a:schemeClr>
                </a:gs>
                <a:gs pos="50000">
                  <a:schemeClr val="bg2">
                    <a:lumMod val="95000"/>
                    <a:lumOff val="5000"/>
                  </a:schemeClr>
                </a:gs>
              </a:gsLst>
              <a:lin ang="5400000" scaled="0"/>
            </a:gradFill>
            <a:ln>
              <a:noFill/>
            </a:ln>
            <a:effectLst>
              <a:innerShdw blurRad="1270000" dist="2540000">
                <a:schemeClr val="accent1">
                  <a:lumMod val="60000"/>
                  <a:lumOff val="40000"/>
                  <a:alpha val="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grpSp>
      <p:sp>
        <p:nvSpPr>
          <p:cNvPr id="2" name="Title 1">
            <a:extLst>
              <a:ext uri="{FF2B5EF4-FFF2-40B4-BE49-F238E27FC236}">
                <a16:creationId xmlns:a16="http://schemas.microsoft.com/office/drawing/2014/main" id="{A3DC0CF1-346D-EF86-11EE-80B713161E2A}"/>
              </a:ext>
            </a:extLst>
          </p:cNvPr>
          <p:cNvSpPr>
            <a:spLocks noGrp="1"/>
          </p:cNvSpPr>
          <p:nvPr>
            <p:ph type="ctrTitle"/>
          </p:nvPr>
        </p:nvSpPr>
        <p:spPr>
          <a:xfrm>
            <a:off x="550864" y="549275"/>
            <a:ext cx="3565524" cy="3034657"/>
          </a:xfrm>
        </p:spPr>
        <p:txBody>
          <a:bodyPr anchor="b">
            <a:normAutofit/>
          </a:bodyPr>
          <a:lstStyle/>
          <a:p>
            <a:r>
              <a:rPr lang="en-US" sz="4800"/>
              <a:t>Business Model</a:t>
            </a:r>
          </a:p>
        </p:txBody>
      </p:sp>
      <p:grpSp>
        <p:nvGrpSpPr>
          <p:cNvPr id="17" name="Group 16">
            <a:extLst>
              <a:ext uri="{FF2B5EF4-FFF2-40B4-BE49-F238E27FC236}">
                <a16:creationId xmlns:a16="http://schemas.microsoft.com/office/drawing/2014/main" id="{4B158E9A-DBF4-4AA7-B6B7-8C8EB2FBDD68}"/>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125249" y="5435090"/>
            <a:ext cx="762805" cy="734873"/>
            <a:chOff x="7950336" y="1300590"/>
            <a:chExt cx="762805" cy="734873"/>
          </a:xfrm>
        </p:grpSpPr>
        <p:sp>
          <p:nvSpPr>
            <p:cNvPr id="18" name="Freeform 5">
              <a:extLst>
                <a:ext uri="{FF2B5EF4-FFF2-40B4-BE49-F238E27FC236}">
                  <a16:creationId xmlns:a16="http://schemas.microsoft.com/office/drawing/2014/main" id="{6150ACFD-AEC6-42A3-A5A7-E7AD6B13E03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3600000">
              <a:off x="8220298" y="1428832"/>
              <a:ext cx="621086" cy="364601"/>
            </a:xfrm>
            <a:custGeom>
              <a:avLst/>
              <a:gdLst>
                <a:gd name="T0" fmla="*/ 266 w 540"/>
                <a:gd name="T1" fmla="*/ 0 h 317"/>
                <a:gd name="T2" fmla="*/ 0 w 540"/>
                <a:gd name="T3" fmla="*/ 158 h 317"/>
                <a:gd name="T4" fmla="*/ 266 w 540"/>
                <a:gd name="T5" fmla="*/ 317 h 317"/>
                <a:gd name="T6" fmla="*/ 540 w 540"/>
                <a:gd name="T7" fmla="*/ 158 h 317"/>
                <a:gd name="T8" fmla="*/ 266 w 540"/>
                <a:gd name="T9" fmla="*/ 0 h 317"/>
              </a:gdLst>
              <a:ahLst/>
              <a:cxnLst>
                <a:cxn ang="0">
                  <a:pos x="T0" y="T1"/>
                </a:cxn>
                <a:cxn ang="0">
                  <a:pos x="T2" y="T3"/>
                </a:cxn>
                <a:cxn ang="0">
                  <a:pos x="T4" y="T5"/>
                </a:cxn>
                <a:cxn ang="0">
                  <a:pos x="T6" y="T7"/>
                </a:cxn>
                <a:cxn ang="0">
                  <a:pos x="T8" y="T9"/>
                </a:cxn>
              </a:cxnLst>
              <a:rect l="0" t="0" r="r" b="b"/>
              <a:pathLst>
                <a:path w="540" h="317">
                  <a:moveTo>
                    <a:pt x="266" y="0"/>
                  </a:moveTo>
                  <a:lnTo>
                    <a:pt x="0" y="158"/>
                  </a:lnTo>
                  <a:lnTo>
                    <a:pt x="266" y="317"/>
                  </a:lnTo>
                  <a:lnTo>
                    <a:pt x="540" y="158"/>
                  </a:lnTo>
                  <a:lnTo>
                    <a:pt x="266" y="0"/>
                  </a:lnTo>
                  <a:close/>
                </a:path>
              </a:pathLst>
            </a:custGeom>
            <a:gradFill flip="none" rotWithShape="1">
              <a:gsLst>
                <a:gs pos="20000">
                  <a:schemeClr val="bg2">
                    <a:lumMod val="90000"/>
                    <a:lumOff val="10000"/>
                    <a:alpha val="60000"/>
                  </a:schemeClr>
                </a:gs>
                <a:gs pos="100000">
                  <a:schemeClr val="accent1">
                    <a:lumMod val="60000"/>
                    <a:lumOff val="40000"/>
                    <a:alpha val="60000"/>
                  </a:schemeClr>
                </a:gs>
              </a:gsLst>
              <a:lin ang="0" scaled="0"/>
              <a:tileRect/>
            </a:gradFill>
            <a:ln>
              <a:noFill/>
            </a:ln>
            <a:effectLst>
              <a:innerShdw blurRad="254000">
                <a:schemeClr val="bg2"/>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19" name="Freeform 6">
              <a:extLst>
                <a:ext uri="{FF2B5EF4-FFF2-40B4-BE49-F238E27FC236}">
                  <a16:creationId xmlns:a16="http://schemas.microsoft.com/office/drawing/2014/main" id="{DB4D1217-FEB1-4D2A-80F4-C227B66D72C6}"/>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3600000">
              <a:off x="8066503" y="1339815"/>
              <a:ext cx="305942" cy="538275"/>
            </a:xfrm>
            <a:custGeom>
              <a:avLst/>
              <a:gdLst>
                <a:gd name="T0" fmla="*/ 266 w 266"/>
                <a:gd name="T1" fmla="*/ 468 h 468"/>
                <a:gd name="T2" fmla="*/ 0 w 266"/>
                <a:gd name="T3" fmla="*/ 310 h 468"/>
                <a:gd name="T4" fmla="*/ 0 w 266"/>
                <a:gd name="T5" fmla="*/ 310 h 468"/>
                <a:gd name="T6" fmla="*/ 0 w 266"/>
                <a:gd name="T7" fmla="*/ 0 h 468"/>
                <a:gd name="T8" fmla="*/ 0 w 266"/>
                <a:gd name="T9" fmla="*/ 0 h 468"/>
                <a:gd name="T10" fmla="*/ 266 w 266"/>
                <a:gd name="T11" fmla="*/ 159 h 468"/>
                <a:gd name="T12" fmla="*/ 266 w 266"/>
                <a:gd name="T13" fmla="*/ 468 h 468"/>
              </a:gdLst>
              <a:ahLst/>
              <a:cxnLst>
                <a:cxn ang="0">
                  <a:pos x="T0" y="T1"/>
                </a:cxn>
                <a:cxn ang="0">
                  <a:pos x="T2" y="T3"/>
                </a:cxn>
                <a:cxn ang="0">
                  <a:pos x="T4" y="T5"/>
                </a:cxn>
                <a:cxn ang="0">
                  <a:pos x="T6" y="T7"/>
                </a:cxn>
                <a:cxn ang="0">
                  <a:pos x="T8" y="T9"/>
                </a:cxn>
                <a:cxn ang="0">
                  <a:pos x="T10" y="T11"/>
                </a:cxn>
                <a:cxn ang="0">
                  <a:pos x="T12" y="T13"/>
                </a:cxn>
              </a:cxnLst>
              <a:rect l="0" t="0" r="r" b="b"/>
              <a:pathLst>
                <a:path w="266" h="468">
                  <a:moveTo>
                    <a:pt x="266" y="468"/>
                  </a:moveTo>
                  <a:lnTo>
                    <a:pt x="0" y="310"/>
                  </a:lnTo>
                  <a:lnTo>
                    <a:pt x="0" y="310"/>
                  </a:lnTo>
                  <a:lnTo>
                    <a:pt x="0" y="0"/>
                  </a:lnTo>
                  <a:lnTo>
                    <a:pt x="0" y="0"/>
                  </a:lnTo>
                  <a:lnTo>
                    <a:pt x="266" y="159"/>
                  </a:lnTo>
                  <a:lnTo>
                    <a:pt x="266" y="468"/>
                  </a:lnTo>
                  <a:close/>
                </a:path>
              </a:pathLst>
            </a:custGeom>
            <a:gradFill flip="none" rotWithShape="1">
              <a:gsLst>
                <a:gs pos="20000">
                  <a:schemeClr val="bg2">
                    <a:lumMod val="90000"/>
                    <a:lumOff val="10000"/>
                    <a:alpha val="60000"/>
                  </a:schemeClr>
                </a:gs>
                <a:gs pos="100000">
                  <a:schemeClr val="accent1">
                    <a:lumMod val="60000"/>
                    <a:lumOff val="40000"/>
                  </a:schemeClr>
                </a:gs>
              </a:gsLst>
              <a:lin ang="18000000" scaled="0"/>
              <a:tileRect/>
            </a:gradFill>
            <a:ln>
              <a:noFill/>
            </a:ln>
            <a:effectLst>
              <a:innerShdw blurRad="254000">
                <a:schemeClr val="bg2">
                  <a:lumMod val="90000"/>
                  <a:lumOff val="1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20" name="Freeform 8">
              <a:extLst>
                <a:ext uri="{FF2B5EF4-FFF2-40B4-BE49-F238E27FC236}">
                  <a16:creationId xmlns:a16="http://schemas.microsoft.com/office/drawing/2014/main" id="{0BCA7138-22BA-4785-8B3D-9D45213E85C9}"/>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rot="3600000">
              <a:off x="8217173" y="1608753"/>
              <a:ext cx="315144" cy="538275"/>
            </a:xfrm>
            <a:custGeom>
              <a:avLst/>
              <a:gdLst>
                <a:gd name="T0" fmla="*/ 274 w 274"/>
                <a:gd name="T1" fmla="*/ 0 h 468"/>
                <a:gd name="T2" fmla="*/ 274 w 274"/>
                <a:gd name="T3" fmla="*/ 310 h 468"/>
                <a:gd name="T4" fmla="*/ 274 w 274"/>
                <a:gd name="T5" fmla="*/ 310 h 468"/>
                <a:gd name="T6" fmla="*/ 0 w 274"/>
                <a:gd name="T7" fmla="*/ 468 h 468"/>
                <a:gd name="T8" fmla="*/ 0 w 274"/>
                <a:gd name="T9" fmla="*/ 159 h 468"/>
                <a:gd name="T10" fmla="*/ 274 w 274"/>
                <a:gd name="T11" fmla="*/ 0 h 468"/>
                <a:gd name="T12" fmla="*/ 274 w 274"/>
                <a:gd name="T13" fmla="*/ 0 h 468"/>
              </a:gdLst>
              <a:ahLst/>
              <a:cxnLst>
                <a:cxn ang="0">
                  <a:pos x="T0" y="T1"/>
                </a:cxn>
                <a:cxn ang="0">
                  <a:pos x="T2" y="T3"/>
                </a:cxn>
                <a:cxn ang="0">
                  <a:pos x="T4" y="T5"/>
                </a:cxn>
                <a:cxn ang="0">
                  <a:pos x="T6" y="T7"/>
                </a:cxn>
                <a:cxn ang="0">
                  <a:pos x="T8" y="T9"/>
                </a:cxn>
                <a:cxn ang="0">
                  <a:pos x="T10" y="T11"/>
                </a:cxn>
                <a:cxn ang="0">
                  <a:pos x="T12" y="T13"/>
                </a:cxn>
              </a:cxnLst>
              <a:rect l="0" t="0" r="r" b="b"/>
              <a:pathLst>
                <a:path w="274" h="468">
                  <a:moveTo>
                    <a:pt x="274" y="0"/>
                  </a:moveTo>
                  <a:lnTo>
                    <a:pt x="274" y="310"/>
                  </a:lnTo>
                  <a:lnTo>
                    <a:pt x="274" y="310"/>
                  </a:lnTo>
                  <a:lnTo>
                    <a:pt x="0" y="468"/>
                  </a:lnTo>
                  <a:lnTo>
                    <a:pt x="0" y="159"/>
                  </a:lnTo>
                  <a:lnTo>
                    <a:pt x="274" y="0"/>
                  </a:lnTo>
                  <a:lnTo>
                    <a:pt x="274" y="0"/>
                  </a:lnTo>
                  <a:close/>
                </a:path>
              </a:pathLst>
            </a:custGeom>
            <a:gradFill flip="none" rotWithShape="1">
              <a:gsLst>
                <a:gs pos="20000">
                  <a:schemeClr val="bg2">
                    <a:lumMod val="90000"/>
                    <a:lumOff val="10000"/>
                    <a:alpha val="60000"/>
                  </a:schemeClr>
                </a:gs>
                <a:gs pos="100000">
                  <a:schemeClr val="accent1">
                    <a:lumMod val="60000"/>
                    <a:lumOff val="40000"/>
                    <a:alpha val="60000"/>
                  </a:schemeClr>
                </a:gs>
              </a:gsLst>
              <a:lin ang="18000000" scaled="0"/>
              <a:tileRect/>
            </a:gradFill>
            <a:ln>
              <a:noFill/>
            </a:ln>
            <a:effectLst>
              <a:innerShdw blurRad="508000">
                <a:schemeClr val="bg2"/>
              </a:innerShdw>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grpSp>
      <p:pic>
        <p:nvPicPr>
          <p:cNvPr id="4" name="Picture 3" descr="A diagram of a business diagram&#10;&#10;Description automatically generated">
            <a:extLst>
              <a:ext uri="{FF2B5EF4-FFF2-40B4-BE49-F238E27FC236}">
                <a16:creationId xmlns:a16="http://schemas.microsoft.com/office/drawing/2014/main" id="{0D5C3636-910D-8314-87BA-8AB56106D81F}"/>
              </a:ext>
            </a:extLst>
          </p:cNvPr>
          <p:cNvPicPr>
            <a:picLocks noChangeAspect="1"/>
          </p:cNvPicPr>
          <p:nvPr/>
        </p:nvPicPr>
        <p:blipFill>
          <a:blip r:embed="rId2"/>
          <a:stretch>
            <a:fillRect/>
          </a:stretch>
        </p:blipFill>
        <p:spPr>
          <a:xfrm>
            <a:off x="3361248" y="1079277"/>
            <a:ext cx="8279891" cy="4715409"/>
          </a:xfrm>
          <a:custGeom>
            <a:avLst/>
            <a:gdLst/>
            <a:ahLst/>
            <a:cxnLst/>
            <a:rect l="l" t="t" r="r" b="b"/>
            <a:pathLst>
              <a:path w="7345363" h="5761037">
                <a:moveTo>
                  <a:pt x="0" y="0"/>
                </a:moveTo>
                <a:lnTo>
                  <a:pt x="7345363" y="0"/>
                </a:lnTo>
                <a:lnTo>
                  <a:pt x="7345363" y="5761037"/>
                </a:lnTo>
                <a:lnTo>
                  <a:pt x="0" y="5761037"/>
                </a:lnTo>
                <a:close/>
              </a:path>
            </a:pathLst>
          </a:custGeom>
        </p:spPr>
      </p:pic>
    </p:spTree>
    <p:extLst>
      <p:ext uri="{BB962C8B-B14F-4D97-AF65-F5344CB8AC3E}">
        <p14:creationId xmlns:p14="http://schemas.microsoft.com/office/powerpoint/2010/main" val="27485064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4F7932-50DC-3E5E-DAE0-C7218C87CCED}"/>
              </a:ext>
            </a:extLst>
          </p:cNvPr>
          <p:cNvSpPr>
            <a:spLocks noGrp="1"/>
          </p:cNvSpPr>
          <p:nvPr>
            <p:ph type="ctrTitle"/>
          </p:nvPr>
        </p:nvSpPr>
        <p:spPr>
          <a:xfrm>
            <a:off x="1933926" y="121729"/>
            <a:ext cx="8281988" cy="1021435"/>
          </a:xfrm>
        </p:spPr>
        <p:txBody>
          <a:bodyPr>
            <a:normAutofit fontScale="90000"/>
          </a:bodyPr>
          <a:lstStyle/>
          <a:p>
            <a:r>
              <a:rPr lang="en-US" sz="5400" dirty="0"/>
              <a:t>Size of the Market Opportunity </a:t>
            </a:r>
            <a:endParaRPr lang="en-US" dirty="0"/>
          </a:p>
        </p:txBody>
      </p:sp>
      <p:sp>
        <p:nvSpPr>
          <p:cNvPr id="3" name="Subtitle 2">
            <a:extLst>
              <a:ext uri="{FF2B5EF4-FFF2-40B4-BE49-F238E27FC236}">
                <a16:creationId xmlns:a16="http://schemas.microsoft.com/office/drawing/2014/main" id="{376AB29C-B8B0-C1C6-FBE2-59F580FA8E84}"/>
              </a:ext>
            </a:extLst>
          </p:cNvPr>
          <p:cNvSpPr>
            <a:spLocks noGrp="1"/>
          </p:cNvSpPr>
          <p:nvPr>
            <p:ph type="subTitle" idx="1"/>
          </p:nvPr>
        </p:nvSpPr>
        <p:spPr>
          <a:xfrm>
            <a:off x="922336" y="3841962"/>
            <a:ext cx="10694589" cy="1021435"/>
          </a:xfrm>
        </p:spPr>
        <p:txBody>
          <a:bodyPr vert="horz" wrap="square" lIns="0" tIns="0" rIns="0" bIns="0" rtlCol="0" anchor="t">
            <a:normAutofit lnSpcReduction="10000"/>
          </a:bodyPr>
          <a:lstStyle/>
          <a:p>
            <a:r>
              <a:rPr lang="en-US" dirty="0"/>
              <a:t>Lawyers -0.28%(1.4 </a:t>
            </a:r>
            <a:r>
              <a:rPr lang="en-US"/>
              <a:t>million)-Lawyers' expertise is integral to every workforce sector, including agriculture, industry, and services, providing essential legal guidance and support.</a:t>
            </a:r>
            <a:endParaRPr lang="en-US" dirty="0"/>
          </a:p>
        </p:txBody>
      </p:sp>
      <p:pic>
        <p:nvPicPr>
          <p:cNvPr id="6" name="Picture 5" descr="A pie chart with numbers and a percentage&#10;&#10;Description automatically generated">
            <a:extLst>
              <a:ext uri="{FF2B5EF4-FFF2-40B4-BE49-F238E27FC236}">
                <a16:creationId xmlns:a16="http://schemas.microsoft.com/office/drawing/2014/main" id="{1769F11C-3A78-AC3D-2BFB-834D601DB62C}"/>
              </a:ext>
            </a:extLst>
          </p:cNvPr>
          <p:cNvPicPr>
            <a:picLocks noChangeAspect="1"/>
          </p:cNvPicPr>
          <p:nvPr/>
        </p:nvPicPr>
        <p:blipFill>
          <a:blip r:embed="rId2"/>
          <a:stretch>
            <a:fillRect/>
          </a:stretch>
        </p:blipFill>
        <p:spPr>
          <a:xfrm>
            <a:off x="6255935" y="870242"/>
            <a:ext cx="4721578" cy="2837745"/>
          </a:xfrm>
          <a:prstGeom prst="rect">
            <a:avLst/>
          </a:prstGeom>
        </p:spPr>
      </p:pic>
      <p:sp>
        <p:nvSpPr>
          <p:cNvPr id="8" name="Subtitle 2">
            <a:extLst>
              <a:ext uri="{FF2B5EF4-FFF2-40B4-BE49-F238E27FC236}">
                <a16:creationId xmlns:a16="http://schemas.microsoft.com/office/drawing/2014/main" id="{B959EDDC-28CB-BD95-1D61-2BAF5189D6D6}"/>
              </a:ext>
            </a:extLst>
          </p:cNvPr>
          <p:cNvSpPr txBox="1">
            <a:spLocks/>
          </p:cNvSpPr>
          <p:nvPr/>
        </p:nvSpPr>
        <p:spPr>
          <a:xfrm>
            <a:off x="1101371" y="4863397"/>
            <a:ext cx="10772577" cy="1872874"/>
          </a:xfrm>
          <a:prstGeom prst="rect">
            <a:avLst/>
          </a:prstGeom>
        </p:spPr>
        <p:txBody>
          <a:bodyPr vert="horz" wrap="square" lIns="0" tIns="0" rIns="0" bIns="0" rtlCol="0" anchor="t">
            <a:normAutofit lnSpcReduction="10000"/>
          </a:bodyPr>
          <a:lstStyle>
            <a:lvl1pPr marL="0" indent="0" algn="l" defTabSz="914400" rtl="0" eaLnBrk="1" latinLnBrk="0" hangingPunct="1">
              <a:lnSpc>
                <a:spcPct val="100000"/>
              </a:lnSpc>
              <a:spcBef>
                <a:spcPts val="1000"/>
              </a:spcBef>
              <a:spcAft>
                <a:spcPts val="800"/>
              </a:spcAft>
              <a:buFont typeface="Arial" panose="020B0604020202020204" pitchFamily="34" charset="0"/>
              <a:buNone/>
              <a:defRPr sz="2400" kern="1200">
                <a:solidFill>
                  <a:schemeClr val="tx1">
                    <a:alpha val="80000"/>
                  </a:schemeClr>
                </a:solidFill>
                <a:latin typeface="+mn-lt"/>
                <a:ea typeface="+mn-ea"/>
                <a:cs typeface="+mn-cs"/>
              </a:defRPr>
            </a:lvl1pPr>
            <a:lvl2pPr marL="457200" indent="0" algn="ctr" defTabSz="914400" rtl="0" eaLnBrk="1" latinLnBrk="0" hangingPunct="1">
              <a:lnSpc>
                <a:spcPct val="110000"/>
              </a:lnSpc>
              <a:spcBef>
                <a:spcPts val="500"/>
              </a:spcBef>
              <a:spcAft>
                <a:spcPts val="800"/>
              </a:spcAft>
              <a:buFont typeface="Arial" panose="020B0604020202020204" pitchFamily="34" charset="0"/>
              <a:buNone/>
              <a:defRPr sz="2000" kern="1200">
                <a:solidFill>
                  <a:schemeClr val="tx1">
                    <a:alpha val="60000"/>
                  </a:schemeClr>
                </a:solidFill>
                <a:latin typeface="+mn-lt"/>
                <a:ea typeface="+mn-ea"/>
                <a:cs typeface="+mn-cs"/>
              </a:defRPr>
            </a:lvl2pPr>
            <a:lvl3pPr marL="914400" indent="0" algn="ctr" defTabSz="914400" rtl="0" eaLnBrk="1" latinLnBrk="0" hangingPunct="1">
              <a:lnSpc>
                <a:spcPct val="110000"/>
              </a:lnSpc>
              <a:spcBef>
                <a:spcPts val="500"/>
              </a:spcBef>
              <a:spcAft>
                <a:spcPts val="800"/>
              </a:spcAft>
              <a:buFont typeface="Arial" panose="020B0604020202020204" pitchFamily="34" charset="0"/>
              <a:buNone/>
              <a:defRPr sz="1800" kern="1200">
                <a:solidFill>
                  <a:schemeClr val="tx1">
                    <a:alpha val="60000"/>
                  </a:schemeClr>
                </a:solidFill>
                <a:latin typeface="+mn-lt"/>
                <a:ea typeface="+mn-ea"/>
                <a:cs typeface="+mn-cs"/>
              </a:defRPr>
            </a:lvl3pPr>
            <a:lvl4pPr marL="1371600" indent="0" algn="ctr" defTabSz="914400" rtl="0" eaLnBrk="1" latinLnBrk="0" hangingPunct="1">
              <a:lnSpc>
                <a:spcPct val="110000"/>
              </a:lnSpc>
              <a:spcBef>
                <a:spcPts val="500"/>
              </a:spcBef>
              <a:spcAft>
                <a:spcPts val="800"/>
              </a:spcAft>
              <a:buFont typeface="Arial" panose="020B0604020202020204" pitchFamily="34" charset="0"/>
              <a:buNone/>
              <a:defRPr sz="1600" kern="1200">
                <a:solidFill>
                  <a:schemeClr val="tx1">
                    <a:alpha val="60000"/>
                  </a:schemeClr>
                </a:solidFill>
                <a:latin typeface="+mn-lt"/>
                <a:ea typeface="+mn-ea"/>
                <a:cs typeface="+mn-cs"/>
              </a:defRPr>
            </a:lvl4pPr>
            <a:lvl5pPr marL="1828800" indent="0" algn="ctr" defTabSz="914400" rtl="0" eaLnBrk="1" latinLnBrk="0" hangingPunct="1">
              <a:lnSpc>
                <a:spcPct val="110000"/>
              </a:lnSpc>
              <a:spcBef>
                <a:spcPts val="500"/>
              </a:spcBef>
              <a:spcAft>
                <a:spcPts val="800"/>
              </a:spcAft>
              <a:buFont typeface="Arial" panose="020B0604020202020204" pitchFamily="34" charset="0"/>
              <a:buNone/>
              <a:defRPr sz="1600" kern="1200">
                <a:solidFill>
                  <a:schemeClr val="tx1">
                    <a:alpha val="60000"/>
                  </a:schemeClr>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GB" sz="2800" dirty="0">
                <a:solidFill>
                  <a:srgbClr val="FFFFFF">
                    <a:alpha val="80000"/>
                  </a:srgbClr>
                </a:solidFill>
                <a:latin typeface="Bookman Old Style"/>
              </a:rPr>
              <a:t>Buyers</a:t>
            </a:r>
          </a:p>
          <a:p>
            <a:r>
              <a:rPr lang="en-GB" sz="2000" dirty="0">
                <a:solidFill>
                  <a:srgbClr val="FFFFFF">
                    <a:alpha val="80000"/>
                  </a:srgbClr>
                </a:solidFill>
                <a:latin typeface="Bookman Old Style"/>
              </a:rPr>
              <a:t>Legal Professionals: Lawyers, </a:t>
            </a:r>
            <a:r>
              <a:rPr lang="en-GB" sz="2000" dirty="0" err="1">
                <a:solidFill>
                  <a:srgbClr val="FFFFFF">
                    <a:alpha val="80000"/>
                  </a:srgbClr>
                </a:solidFill>
                <a:latin typeface="Bookman Old Style"/>
              </a:rPr>
              <a:t>Paralegals,Judges</a:t>
            </a:r>
            <a:r>
              <a:rPr lang="en-GB" sz="2000" dirty="0">
                <a:solidFill>
                  <a:srgbClr val="FFFFFF">
                    <a:alpha val="80000"/>
                  </a:srgbClr>
                </a:solidFill>
                <a:latin typeface="Bookman Old Style"/>
              </a:rPr>
              <a:t> and Research Institution.-Rs 1999 /year</a:t>
            </a:r>
          </a:p>
          <a:p>
            <a:r>
              <a:rPr lang="en-GB" sz="2000" dirty="0">
                <a:solidFill>
                  <a:srgbClr val="FFFFFF">
                    <a:alpha val="80000"/>
                  </a:srgbClr>
                </a:solidFill>
                <a:latin typeface="Bookman Old Style"/>
              </a:rPr>
              <a:t>General Public and Law Students.-Rs 799/year.</a:t>
            </a:r>
          </a:p>
          <a:p>
            <a:endParaRPr lang="en-GB" sz="2800" dirty="0">
              <a:solidFill>
                <a:srgbClr val="FFFFFF">
                  <a:alpha val="80000"/>
                </a:srgbClr>
              </a:solidFill>
              <a:latin typeface="Bookman Old Style"/>
            </a:endParaRPr>
          </a:p>
          <a:p>
            <a:endParaRPr lang="en-GB" sz="2800" dirty="0">
              <a:solidFill>
                <a:srgbClr val="FFFFFF">
                  <a:alpha val="80000"/>
                </a:srgbClr>
              </a:solidFill>
              <a:latin typeface="Bookman Old Style"/>
            </a:endParaRPr>
          </a:p>
          <a:p>
            <a:pPr marL="457200" indent="-457200">
              <a:buFont typeface="Wingdings" panose="020B0604020202020204" pitchFamily="34" charset="0"/>
              <a:buChar char="v"/>
            </a:pPr>
            <a:endParaRPr lang="en-GB" sz="2800" dirty="0">
              <a:solidFill>
                <a:srgbClr val="FFFFFF">
                  <a:alpha val="80000"/>
                </a:srgbClr>
              </a:solidFill>
              <a:latin typeface="Bookman Old Style"/>
            </a:endParaRPr>
          </a:p>
          <a:p>
            <a:pPr marL="457200" indent="-457200">
              <a:buFont typeface="Wingdings" panose="020B0604020202020204" pitchFamily="34" charset="0"/>
              <a:buChar char="v"/>
            </a:pPr>
            <a:endParaRPr lang="en-GB" sz="2800" dirty="0">
              <a:solidFill>
                <a:srgbClr val="FFFFFF">
                  <a:alpha val="80000"/>
                </a:srgbClr>
              </a:solidFill>
              <a:latin typeface="Bookman Old Style"/>
            </a:endParaRPr>
          </a:p>
        </p:txBody>
      </p:sp>
      <p:graphicFrame>
        <p:nvGraphicFramePr>
          <p:cNvPr id="4" name="Chart 3">
            <a:extLst>
              <a:ext uri="{FF2B5EF4-FFF2-40B4-BE49-F238E27FC236}">
                <a16:creationId xmlns:a16="http://schemas.microsoft.com/office/drawing/2014/main" id="{1EA5AD36-565E-A819-2125-80E22FAFA2A5}"/>
              </a:ext>
            </a:extLst>
          </p:cNvPr>
          <p:cNvGraphicFramePr>
            <a:graphicFrameLocks/>
          </p:cNvGraphicFramePr>
          <p:nvPr>
            <p:extLst>
              <p:ext uri="{D42A27DB-BD31-4B8C-83A1-F6EECF244321}">
                <p14:modId xmlns:p14="http://schemas.microsoft.com/office/powerpoint/2010/main" val="2785547986"/>
              </p:ext>
            </p:extLst>
          </p:nvPr>
        </p:nvGraphicFramePr>
        <p:xfrm>
          <a:off x="922336" y="917514"/>
          <a:ext cx="4572000" cy="27432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25415919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9A663C-584B-B8A4-95D6-5918396095BE}"/>
              </a:ext>
            </a:extLst>
          </p:cNvPr>
          <p:cNvSpPr>
            <a:spLocks noGrp="1"/>
          </p:cNvSpPr>
          <p:nvPr>
            <p:ph type="ctrTitle"/>
          </p:nvPr>
        </p:nvSpPr>
        <p:spPr>
          <a:xfrm>
            <a:off x="543339" y="389841"/>
            <a:ext cx="11097797" cy="1120908"/>
          </a:xfrm>
        </p:spPr>
        <p:txBody>
          <a:bodyPr>
            <a:normAutofit/>
          </a:bodyPr>
          <a:lstStyle/>
          <a:p>
            <a:r>
              <a:rPr lang="en-US" sz="5400" dirty="0"/>
              <a:t>Current Traction</a:t>
            </a:r>
          </a:p>
        </p:txBody>
      </p:sp>
      <p:sp>
        <p:nvSpPr>
          <p:cNvPr id="3" name="Subtitle 2">
            <a:extLst>
              <a:ext uri="{FF2B5EF4-FFF2-40B4-BE49-F238E27FC236}">
                <a16:creationId xmlns:a16="http://schemas.microsoft.com/office/drawing/2014/main" id="{A9E8AD6E-2778-F329-61B4-D2D3E7B59964}"/>
              </a:ext>
            </a:extLst>
          </p:cNvPr>
          <p:cNvSpPr>
            <a:spLocks noGrp="1"/>
          </p:cNvSpPr>
          <p:nvPr>
            <p:ph type="subTitle" idx="1"/>
          </p:nvPr>
        </p:nvSpPr>
        <p:spPr>
          <a:xfrm>
            <a:off x="649358" y="1656522"/>
            <a:ext cx="3101008" cy="4436303"/>
          </a:xfrm>
        </p:spPr>
        <p:txBody>
          <a:bodyPr/>
          <a:lstStyle/>
          <a:p>
            <a:pPr marL="342900" indent="-342900">
              <a:buFont typeface="Wingdings" panose="05000000000000000000" pitchFamily="2" charset="2"/>
              <a:buChar char="v"/>
            </a:pPr>
            <a:r>
              <a:rPr lang="en-US" dirty="0"/>
              <a:t>Implementation of web scraping using Scrapy.</a:t>
            </a:r>
          </a:p>
          <a:p>
            <a:pPr marL="342900" indent="-342900">
              <a:buFont typeface="Wingdings" panose="05000000000000000000" pitchFamily="2" charset="2"/>
              <a:buChar char="v"/>
            </a:pPr>
            <a:r>
              <a:rPr lang="en-US" dirty="0"/>
              <a:t>Researching on Recommendation Systems.</a:t>
            </a:r>
          </a:p>
          <a:p>
            <a:pPr marL="342900" indent="-342900">
              <a:buFont typeface="Wingdings" panose="05000000000000000000" pitchFamily="2" charset="2"/>
              <a:buChar char="v"/>
            </a:pPr>
            <a:r>
              <a:rPr lang="en-US" dirty="0"/>
              <a:t>Discussing on what all features to be added.</a:t>
            </a:r>
          </a:p>
          <a:p>
            <a:endParaRPr lang="en-US" dirty="0"/>
          </a:p>
        </p:txBody>
      </p:sp>
      <p:pic>
        <p:nvPicPr>
          <p:cNvPr id="1026" name="Picture 2" descr="in India that Hire Law Graduates ...">
            <a:extLst>
              <a:ext uri="{FF2B5EF4-FFF2-40B4-BE49-F238E27FC236}">
                <a16:creationId xmlns:a16="http://schemas.microsoft.com/office/drawing/2014/main" id="{3F32C2DD-94D3-40F2-7B71-12F60F0874D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40746" y="1666461"/>
            <a:ext cx="6294782" cy="352507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227693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E95002-65EA-AF7A-1099-3E2E0623B362}"/>
              </a:ext>
            </a:extLst>
          </p:cNvPr>
          <p:cNvSpPr>
            <a:spLocks noGrp="1"/>
          </p:cNvSpPr>
          <p:nvPr>
            <p:ph type="ctrTitle"/>
          </p:nvPr>
        </p:nvSpPr>
        <p:spPr>
          <a:xfrm>
            <a:off x="543339" y="389842"/>
            <a:ext cx="11097797" cy="975132"/>
          </a:xfrm>
        </p:spPr>
        <p:txBody>
          <a:bodyPr>
            <a:normAutofit/>
          </a:bodyPr>
          <a:lstStyle/>
          <a:p>
            <a:r>
              <a:rPr lang="en-US" sz="5400" dirty="0"/>
              <a:t>Competitive Landscape</a:t>
            </a:r>
          </a:p>
        </p:txBody>
      </p:sp>
      <p:sp>
        <p:nvSpPr>
          <p:cNvPr id="3" name="Subtitle 2">
            <a:extLst>
              <a:ext uri="{FF2B5EF4-FFF2-40B4-BE49-F238E27FC236}">
                <a16:creationId xmlns:a16="http://schemas.microsoft.com/office/drawing/2014/main" id="{488E8246-C8EE-D6E2-C613-A9E9F0B98D18}"/>
              </a:ext>
            </a:extLst>
          </p:cNvPr>
          <p:cNvSpPr>
            <a:spLocks noGrp="1"/>
          </p:cNvSpPr>
          <p:nvPr>
            <p:ph type="subTitle" idx="1"/>
          </p:nvPr>
        </p:nvSpPr>
        <p:spPr>
          <a:xfrm>
            <a:off x="543340" y="1537252"/>
            <a:ext cx="2597426" cy="4555573"/>
          </a:xfrm>
        </p:spPr>
        <p:txBody>
          <a:bodyPr>
            <a:normAutofit/>
          </a:bodyPr>
          <a:lstStyle/>
          <a:p>
            <a:endParaRPr lang="en-US" b="1" dirty="0"/>
          </a:p>
          <a:p>
            <a:r>
              <a:rPr lang="en-US" b="1" dirty="0"/>
              <a:t>Competitors :</a:t>
            </a:r>
          </a:p>
          <a:p>
            <a:pPr marL="342900" indent="-342900">
              <a:buFont typeface="Arial" panose="020B0604020202020204" pitchFamily="34" charset="0"/>
              <a:buChar char="•"/>
            </a:pPr>
            <a:r>
              <a:rPr lang="en-US" b="1" dirty="0"/>
              <a:t> </a:t>
            </a:r>
            <a:r>
              <a:rPr lang="en-US" dirty="0" err="1"/>
              <a:t>LegalRobot</a:t>
            </a:r>
            <a:endParaRPr lang="en-US" dirty="0"/>
          </a:p>
          <a:p>
            <a:pPr marL="342900" indent="-342900">
              <a:buFont typeface="Arial" panose="020B0604020202020204" pitchFamily="34" charset="0"/>
              <a:buChar char="•"/>
            </a:pPr>
            <a:r>
              <a:rPr lang="en-US" dirty="0" err="1"/>
              <a:t>DoNotPay</a:t>
            </a:r>
            <a:endParaRPr lang="en-US" dirty="0"/>
          </a:p>
          <a:p>
            <a:pPr marL="342900" indent="-342900">
              <a:buFont typeface="Arial" panose="020B0604020202020204" pitchFamily="34" charset="0"/>
              <a:buChar char="•"/>
            </a:pPr>
            <a:r>
              <a:rPr lang="en-US" dirty="0" err="1"/>
              <a:t>AILawyer</a:t>
            </a:r>
            <a:endParaRPr lang="en-US" dirty="0"/>
          </a:p>
          <a:p>
            <a:pPr marL="342900" indent="-342900">
              <a:buFont typeface="Arial" panose="020B0604020202020204" pitchFamily="34" charset="0"/>
              <a:buChar char="•"/>
            </a:pPr>
            <a:r>
              <a:rPr lang="en-US" dirty="0" err="1"/>
              <a:t>Casetext</a:t>
            </a:r>
            <a:endParaRPr lang="en-US" dirty="0"/>
          </a:p>
          <a:p>
            <a:pPr marL="342900" indent="-342900">
              <a:buFont typeface="Arial" panose="020B0604020202020204" pitchFamily="34" charset="0"/>
              <a:buChar char="•"/>
            </a:pPr>
            <a:r>
              <a:rPr lang="en-US" dirty="0"/>
              <a:t>Latch</a:t>
            </a:r>
          </a:p>
          <a:p>
            <a:pPr marL="342900" indent="-342900">
              <a:buFont typeface="Arial" panose="020B0604020202020204" pitchFamily="34" charset="0"/>
              <a:buChar char="•"/>
            </a:pPr>
            <a:endParaRPr lang="en-US" dirty="0"/>
          </a:p>
        </p:txBody>
      </p:sp>
      <p:sp>
        <p:nvSpPr>
          <p:cNvPr id="4" name="Subtitle 2">
            <a:extLst>
              <a:ext uri="{FF2B5EF4-FFF2-40B4-BE49-F238E27FC236}">
                <a16:creationId xmlns:a16="http://schemas.microsoft.com/office/drawing/2014/main" id="{353292B8-FD07-78AD-BFA5-2D2F160417D0}"/>
              </a:ext>
            </a:extLst>
          </p:cNvPr>
          <p:cNvSpPr txBox="1">
            <a:spLocks/>
          </p:cNvSpPr>
          <p:nvPr/>
        </p:nvSpPr>
        <p:spPr>
          <a:xfrm>
            <a:off x="3279914" y="1537251"/>
            <a:ext cx="7719390" cy="4555573"/>
          </a:xfrm>
          <a:prstGeom prst="rect">
            <a:avLst/>
          </a:prstGeom>
        </p:spPr>
        <p:txBody>
          <a:bodyPr vert="horz" wrap="square" lIns="0" tIns="0" rIns="0" bIns="0" rtlCol="0">
            <a:normAutofit/>
          </a:bodyPr>
          <a:lstStyle>
            <a:lvl1pPr marL="0" indent="0" algn="l" defTabSz="914400" rtl="0" eaLnBrk="1" latinLnBrk="0" hangingPunct="1">
              <a:lnSpc>
                <a:spcPct val="100000"/>
              </a:lnSpc>
              <a:spcBef>
                <a:spcPts val="1000"/>
              </a:spcBef>
              <a:spcAft>
                <a:spcPts val="800"/>
              </a:spcAft>
              <a:buFont typeface="Arial" panose="020B0604020202020204" pitchFamily="34" charset="0"/>
              <a:buNone/>
              <a:defRPr sz="2400" kern="1200">
                <a:solidFill>
                  <a:schemeClr val="tx1">
                    <a:alpha val="80000"/>
                  </a:schemeClr>
                </a:solidFill>
                <a:latin typeface="+mn-lt"/>
                <a:ea typeface="+mn-ea"/>
                <a:cs typeface="+mn-cs"/>
              </a:defRPr>
            </a:lvl1pPr>
            <a:lvl2pPr marL="457200" indent="0" algn="ctr" defTabSz="914400" rtl="0" eaLnBrk="1" latinLnBrk="0" hangingPunct="1">
              <a:lnSpc>
                <a:spcPct val="110000"/>
              </a:lnSpc>
              <a:spcBef>
                <a:spcPts val="500"/>
              </a:spcBef>
              <a:spcAft>
                <a:spcPts val="800"/>
              </a:spcAft>
              <a:buFont typeface="Arial" panose="020B0604020202020204" pitchFamily="34" charset="0"/>
              <a:buNone/>
              <a:defRPr sz="2000" kern="1200">
                <a:solidFill>
                  <a:schemeClr val="tx1">
                    <a:alpha val="60000"/>
                  </a:schemeClr>
                </a:solidFill>
                <a:latin typeface="+mn-lt"/>
                <a:ea typeface="+mn-ea"/>
                <a:cs typeface="+mn-cs"/>
              </a:defRPr>
            </a:lvl2pPr>
            <a:lvl3pPr marL="914400" indent="0" algn="ctr" defTabSz="914400" rtl="0" eaLnBrk="1" latinLnBrk="0" hangingPunct="1">
              <a:lnSpc>
                <a:spcPct val="110000"/>
              </a:lnSpc>
              <a:spcBef>
                <a:spcPts val="500"/>
              </a:spcBef>
              <a:spcAft>
                <a:spcPts val="800"/>
              </a:spcAft>
              <a:buFont typeface="Arial" panose="020B0604020202020204" pitchFamily="34" charset="0"/>
              <a:buNone/>
              <a:defRPr sz="1800" kern="1200">
                <a:solidFill>
                  <a:schemeClr val="tx1">
                    <a:alpha val="60000"/>
                  </a:schemeClr>
                </a:solidFill>
                <a:latin typeface="+mn-lt"/>
                <a:ea typeface="+mn-ea"/>
                <a:cs typeface="+mn-cs"/>
              </a:defRPr>
            </a:lvl3pPr>
            <a:lvl4pPr marL="1371600" indent="0" algn="ctr" defTabSz="914400" rtl="0" eaLnBrk="1" latinLnBrk="0" hangingPunct="1">
              <a:lnSpc>
                <a:spcPct val="110000"/>
              </a:lnSpc>
              <a:spcBef>
                <a:spcPts val="500"/>
              </a:spcBef>
              <a:spcAft>
                <a:spcPts val="800"/>
              </a:spcAft>
              <a:buFont typeface="Arial" panose="020B0604020202020204" pitchFamily="34" charset="0"/>
              <a:buNone/>
              <a:defRPr sz="1600" kern="1200">
                <a:solidFill>
                  <a:schemeClr val="tx1">
                    <a:alpha val="60000"/>
                  </a:schemeClr>
                </a:solidFill>
                <a:latin typeface="+mn-lt"/>
                <a:ea typeface="+mn-ea"/>
                <a:cs typeface="+mn-cs"/>
              </a:defRPr>
            </a:lvl4pPr>
            <a:lvl5pPr marL="1828800" indent="0" algn="ctr" defTabSz="914400" rtl="0" eaLnBrk="1" latinLnBrk="0" hangingPunct="1">
              <a:lnSpc>
                <a:spcPct val="110000"/>
              </a:lnSpc>
              <a:spcBef>
                <a:spcPts val="500"/>
              </a:spcBef>
              <a:spcAft>
                <a:spcPts val="800"/>
              </a:spcAft>
              <a:buFont typeface="Arial" panose="020B0604020202020204" pitchFamily="34" charset="0"/>
              <a:buNone/>
              <a:defRPr sz="1600" kern="1200">
                <a:solidFill>
                  <a:schemeClr val="tx1">
                    <a:alpha val="60000"/>
                  </a:schemeClr>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endParaRPr lang="en-US" b="1" dirty="0"/>
          </a:p>
          <a:p>
            <a:r>
              <a:rPr lang="en-US" b="1" dirty="0"/>
              <a:t>How to Compete:</a:t>
            </a:r>
          </a:p>
          <a:p>
            <a:pPr marL="342900" indent="-342900">
              <a:buFont typeface="Arial" panose="020B0604020202020204" pitchFamily="34" charset="0"/>
              <a:buChar char="•"/>
            </a:pPr>
            <a:r>
              <a:rPr lang="en-US" dirty="0"/>
              <a:t>Accessibility and Affordability</a:t>
            </a:r>
          </a:p>
          <a:p>
            <a:pPr marL="342900" indent="-342900">
              <a:buFont typeface="Arial" panose="020B0604020202020204" pitchFamily="34" charset="0"/>
              <a:buChar char="•"/>
            </a:pPr>
            <a:r>
              <a:rPr lang="en-US" dirty="0"/>
              <a:t>User Experience</a:t>
            </a:r>
          </a:p>
          <a:p>
            <a:pPr marL="342900" indent="-342900">
              <a:buFont typeface="Arial" panose="020B0604020202020204" pitchFamily="34" charset="0"/>
              <a:buChar char="•"/>
            </a:pPr>
            <a:r>
              <a:rPr lang="en-US" dirty="0"/>
              <a:t>A unique law recommendation</a:t>
            </a:r>
          </a:p>
          <a:p>
            <a:pPr marL="342900" indent="-342900">
              <a:buFont typeface="Arial" panose="020B0604020202020204" pitchFamily="34" charset="0"/>
              <a:buChar char="•"/>
            </a:pPr>
            <a:r>
              <a:rPr lang="en-US" dirty="0"/>
              <a:t>Using Artificial Intelligence and Machine Learning</a:t>
            </a:r>
          </a:p>
          <a:p>
            <a:pPr marL="342900" indent="-342900">
              <a:buFont typeface="Arial" panose="020B0604020202020204" pitchFamily="34" charset="0"/>
              <a:buChar char="•"/>
            </a:pPr>
            <a:r>
              <a:rPr lang="en-US" dirty="0"/>
              <a:t>Integration and collaboration with Law Schools</a:t>
            </a:r>
          </a:p>
          <a:p>
            <a:pPr marL="342900" indent="-342900">
              <a:buFont typeface="Arial" panose="020B0604020202020204" pitchFamily="34" charset="0"/>
              <a:buChar char="•"/>
            </a:pPr>
            <a:endParaRPr lang="en-US" dirty="0"/>
          </a:p>
        </p:txBody>
      </p:sp>
    </p:spTree>
    <p:extLst>
      <p:ext uri="{BB962C8B-B14F-4D97-AF65-F5344CB8AC3E}">
        <p14:creationId xmlns:p14="http://schemas.microsoft.com/office/powerpoint/2010/main" val="342055939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983CF3-BC67-4329-0D54-AD67F4F96A8B}"/>
              </a:ext>
            </a:extLst>
          </p:cNvPr>
          <p:cNvSpPr>
            <a:spLocks noGrp="1"/>
          </p:cNvSpPr>
          <p:nvPr>
            <p:ph type="ctrTitle"/>
          </p:nvPr>
        </p:nvSpPr>
        <p:spPr>
          <a:xfrm>
            <a:off x="728871" y="389841"/>
            <a:ext cx="10912266" cy="1094402"/>
          </a:xfrm>
        </p:spPr>
        <p:txBody>
          <a:bodyPr>
            <a:normAutofit/>
          </a:bodyPr>
          <a:lstStyle/>
          <a:p>
            <a:r>
              <a:rPr lang="en-US" sz="5400" dirty="0"/>
              <a:t>Financial Current and Projections</a:t>
            </a:r>
          </a:p>
        </p:txBody>
      </p:sp>
      <p:sp>
        <p:nvSpPr>
          <p:cNvPr id="3" name="Subtitle 2">
            <a:extLst>
              <a:ext uri="{FF2B5EF4-FFF2-40B4-BE49-F238E27FC236}">
                <a16:creationId xmlns:a16="http://schemas.microsoft.com/office/drawing/2014/main" id="{C7FBDE27-FB9D-8619-221E-45CC62842865}"/>
              </a:ext>
            </a:extLst>
          </p:cNvPr>
          <p:cNvSpPr>
            <a:spLocks noGrp="1"/>
          </p:cNvSpPr>
          <p:nvPr>
            <p:ph type="subTitle" idx="1"/>
          </p:nvPr>
        </p:nvSpPr>
        <p:spPr>
          <a:xfrm>
            <a:off x="583097" y="1616765"/>
            <a:ext cx="11058042" cy="4476060"/>
          </a:xfrm>
        </p:spPr>
        <p:txBody>
          <a:bodyPr>
            <a:normAutofit/>
          </a:bodyPr>
          <a:lstStyle/>
          <a:p>
            <a:r>
              <a:rPr lang="en-US" b="1" dirty="0"/>
              <a:t>Summary of Business Plan for 3 Years</a:t>
            </a:r>
            <a:endParaRPr lang="en-US" dirty="0"/>
          </a:p>
          <a:p>
            <a:r>
              <a:rPr lang="en-US" b="1" dirty="0"/>
              <a:t>Year 1: Development and Market Entry</a:t>
            </a:r>
            <a:endParaRPr lang="en-US" dirty="0"/>
          </a:p>
          <a:p>
            <a:pPr>
              <a:buFont typeface="Arial" panose="020B0604020202020204" pitchFamily="34" charset="0"/>
              <a:buChar char="•"/>
            </a:pPr>
            <a:r>
              <a:rPr lang="en-US" b="1" dirty="0"/>
              <a:t>Goals: </a:t>
            </a:r>
            <a:r>
              <a:rPr lang="en-US" dirty="0"/>
              <a:t>Develop the core technology and features of the </a:t>
            </a:r>
            <a:r>
              <a:rPr lang="en-US" dirty="0" err="1"/>
              <a:t>app.Conduct</a:t>
            </a:r>
            <a:r>
              <a:rPr lang="en-US" dirty="0"/>
              <a:t> beta testing with a select group of users. Launch marketing campaigns to create </a:t>
            </a:r>
            <a:r>
              <a:rPr lang="en-US" dirty="0" err="1"/>
              <a:t>awareness.Onboard</a:t>
            </a:r>
            <a:r>
              <a:rPr lang="en-US" dirty="0"/>
              <a:t> initial users and generate early revenue.</a:t>
            </a:r>
          </a:p>
          <a:p>
            <a:r>
              <a:rPr lang="en-US" b="1" dirty="0"/>
              <a:t>Year 2: Growth and Expansion</a:t>
            </a:r>
            <a:endParaRPr lang="en-US" dirty="0"/>
          </a:p>
          <a:p>
            <a:pPr>
              <a:buFont typeface="Arial" panose="020B0604020202020204" pitchFamily="34" charset="0"/>
              <a:buChar char="•"/>
            </a:pPr>
            <a:r>
              <a:rPr lang="en-US" b="1" dirty="0"/>
              <a:t>Goals: </a:t>
            </a:r>
            <a:r>
              <a:rPr lang="en-US" dirty="0"/>
              <a:t>Expand user base through targeted marketing and </a:t>
            </a:r>
            <a:r>
              <a:rPr lang="en-US" dirty="0" err="1"/>
              <a:t>partnerships.Enhance</a:t>
            </a:r>
            <a:r>
              <a:rPr lang="en-US" dirty="0"/>
              <a:t> app features based on user feedback. Improve AI algorithms for more accurate </a:t>
            </a:r>
            <a:r>
              <a:rPr lang="en-US" dirty="0" err="1"/>
              <a:t>recommendations.Scale</a:t>
            </a:r>
            <a:r>
              <a:rPr lang="en-US" dirty="0"/>
              <a:t> operations to handle increased user traffic.</a:t>
            </a:r>
          </a:p>
          <a:p>
            <a:pPr>
              <a:buFont typeface="Arial" panose="020B0604020202020204" pitchFamily="34" charset="0"/>
              <a:buChar char="•"/>
            </a:pPr>
            <a:endParaRPr lang="en-US" dirty="0"/>
          </a:p>
          <a:p>
            <a:endParaRPr lang="en-US" dirty="0"/>
          </a:p>
          <a:p>
            <a:endParaRPr lang="en-US" dirty="0"/>
          </a:p>
        </p:txBody>
      </p:sp>
    </p:spTree>
    <p:extLst>
      <p:ext uri="{BB962C8B-B14F-4D97-AF65-F5344CB8AC3E}">
        <p14:creationId xmlns:p14="http://schemas.microsoft.com/office/powerpoint/2010/main" val="1278938302"/>
      </p:ext>
    </p:extLst>
  </p:cSld>
  <p:clrMapOvr>
    <a:masterClrMapping/>
  </p:clrMapOvr>
</p:sld>
</file>

<file path=ppt/theme/theme1.xml><?xml version="1.0" encoding="utf-8"?>
<a:theme xmlns:a="http://schemas.openxmlformats.org/drawingml/2006/main" name="3DFloatVTI">
  <a:themeElements>
    <a:clrScheme name="Float">
      <a:dk1>
        <a:sysClr val="windowText" lastClr="000000"/>
      </a:dk1>
      <a:lt1>
        <a:sysClr val="window" lastClr="FFFFFF"/>
      </a:lt1>
      <a:dk2>
        <a:srgbClr val="1B192E"/>
      </a:dk2>
      <a:lt2>
        <a:srgbClr val="EAE5EB"/>
      </a:lt2>
      <a:accent1>
        <a:srgbClr val="13BE89"/>
      </a:accent1>
      <a:accent2>
        <a:srgbClr val="12B1BF"/>
      </a:accent2>
      <a:accent3>
        <a:srgbClr val="D40AA8"/>
      </a:accent3>
      <a:accent4>
        <a:srgbClr val="B86E62"/>
      </a:accent4>
      <a:accent5>
        <a:srgbClr val="A3A3C1"/>
      </a:accent5>
      <a:accent6>
        <a:srgbClr val="37335B"/>
      </a:accent6>
      <a:hlink>
        <a:srgbClr val="0066FF"/>
      </a:hlink>
      <a:folHlink>
        <a:srgbClr val="666699"/>
      </a:folHlink>
    </a:clrScheme>
    <a:fontScheme name="Float">
      <a:majorFont>
        <a:latin typeface="Sitka Heading"/>
        <a:ea typeface=""/>
        <a:cs typeface=""/>
      </a:majorFont>
      <a:minorFont>
        <a:latin typeface="Source Sans Pro"/>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3DFloatVTI" id="{F59BA300-ED19-4B39-9AE3-7882B1DE8B78}" vid="{0FEC63E3-719F-4F50-9F1E-5B8BAF39109A}"/>
    </a:ext>
  </a:extLst>
</a:theme>
</file>

<file path=docProps/app.xml><?xml version="1.0" encoding="utf-8"?>
<Properties xmlns="http://schemas.openxmlformats.org/officeDocument/2006/extended-properties" xmlns:vt="http://schemas.openxmlformats.org/officeDocument/2006/docPropsVTypes">
  <Template>office theme</Template>
  <TotalTime>519</TotalTime>
  <Words>894</Words>
  <Application>Microsoft Office PowerPoint</Application>
  <PresentationFormat>Widescreen</PresentationFormat>
  <Paragraphs>107</Paragraphs>
  <Slides>14</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14</vt:i4>
      </vt:variant>
    </vt:vector>
  </HeadingPairs>
  <TitlesOfParts>
    <vt:vector size="21" baseType="lpstr">
      <vt:lpstr>Arial</vt:lpstr>
      <vt:lpstr>Bookman Old Style</vt:lpstr>
      <vt:lpstr>Calibri</vt:lpstr>
      <vt:lpstr>Sitka Heading</vt:lpstr>
      <vt:lpstr>Source Sans Pro</vt:lpstr>
      <vt:lpstr>Wingdings</vt:lpstr>
      <vt:lpstr>3DFloatVTI</vt:lpstr>
      <vt:lpstr>PowerPoint Presentation</vt:lpstr>
      <vt:lpstr>PowerPoint Presentation</vt:lpstr>
      <vt:lpstr>Market need Assessment</vt:lpstr>
      <vt:lpstr>Product / Technology Overview</vt:lpstr>
      <vt:lpstr>Business Model</vt:lpstr>
      <vt:lpstr>Size of the Market Opportunity </vt:lpstr>
      <vt:lpstr>Current Traction</vt:lpstr>
      <vt:lpstr>Competitive Landscape</vt:lpstr>
      <vt:lpstr>Financial Current and Projections</vt:lpstr>
      <vt:lpstr>Financial Current and Projections</vt:lpstr>
      <vt:lpstr>PowerPoint Presentation</vt:lpstr>
      <vt:lpstr>Funding Needs, Use of Funds &amp; Proposed Valuation</vt:lpstr>
      <vt:lpstr>Current Equity Structure, Fundraising History, and Investors</vt:lpstr>
      <vt:lpstr>Exit Options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Lenovo</dc:creator>
  <cp:lastModifiedBy>Anusha Narayanan</cp:lastModifiedBy>
  <cp:revision>281</cp:revision>
  <dcterms:created xsi:type="dcterms:W3CDTF">2024-07-26T13:41:02Z</dcterms:created>
  <dcterms:modified xsi:type="dcterms:W3CDTF">2024-07-28T08:14:57Z</dcterms:modified>
</cp:coreProperties>
</file>